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256" r:id="rId2"/>
    <p:sldId id="257" r:id="rId3"/>
    <p:sldId id="258" r:id="rId4"/>
    <p:sldId id="259" r:id="rId5"/>
    <p:sldId id="269" r:id="rId6"/>
    <p:sldId id="270" r:id="rId7"/>
    <p:sldId id="268" r:id="rId8"/>
    <p:sldId id="271" r:id="rId9"/>
    <p:sldId id="273" r:id="rId10"/>
    <p:sldId id="274" r:id="rId11"/>
    <p:sldId id="275" r:id="rId12"/>
    <p:sldId id="276" r:id="rId13"/>
    <p:sldId id="272" r:id="rId14"/>
    <p:sldId id="280" r:id="rId15"/>
    <p:sldId id="277" r:id="rId16"/>
    <p:sldId id="278" r:id="rId17"/>
    <p:sldId id="279" r:id="rId18"/>
    <p:sldId id="262" r:id="rId19"/>
    <p:sldId id="281" r:id="rId20"/>
    <p:sldId id="304" r:id="rId21"/>
    <p:sldId id="306" r:id="rId22"/>
    <p:sldId id="305" r:id="rId23"/>
    <p:sldId id="307" r:id="rId24"/>
    <p:sldId id="264" r:id="rId25"/>
    <p:sldId id="284" r:id="rId26"/>
    <p:sldId id="282" r:id="rId27"/>
    <p:sldId id="286" r:id="rId28"/>
    <p:sldId id="288" r:id="rId29"/>
    <p:sldId id="287" r:id="rId30"/>
    <p:sldId id="308" r:id="rId31"/>
    <p:sldId id="290" r:id="rId32"/>
    <p:sldId id="309" r:id="rId33"/>
    <p:sldId id="291" r:id="rId34"/>
    <p:sldId id="317" r:id="rId35"/>
    <p:sldId id="292" r:id="rId36"/>
    <p:sldId id="293" r:id="rId37"/>
    <p:sldId id="310" r:id="rId38"/>
    <p:sldId id="294" r:id="rId39"/>
    <p:sldId id="295" r:id="rId40"/>
    <p:sldId id="311" r:id="rId41"/>
    <p:sldId id="296" r:id="rId42"/>
    <p:sldId id="297" r:id="rId43"/>
    <p:sldId id="298" r:id="rId44"/>
    <p:sldId id="312" r:id="rId45"/>
    <p:sldId id="313" r:id="rId46"/>
    <p:sldId id="299" r:id="rId47"/>
    <p:sldId id="315" r:id="rId48"/>
    <p:sldId id="316" r:id="rId49"/>
    <p:sldId id="314" r:id="rId50"/>
    <p:sldId id="301" r:id="rId51"/>
    <p:sldId id="302" r:id="rId52"/>
    <p:sldId id="303" r:id="rId53"/>
    <p:sldId id="318" r:id="rId54"/>
    <p:sldId id="267"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微软雅黑" panose="020B0503020204020204" pitchFamily="34" charset="-122"/>
      <p:regular r:id="rId61"/>
      <p:bold r:id="rId62"/>
    </p:embeddedFont>
  </p:embeddedFontLst>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097" initials="1"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193C"/>
    <a:srgbClr val="FFFFFF"/>
    <a:srgbClr val="900000"/>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7" autoAdjust="0"/>
    <p:restoredTop sz="94660"/>
  </p:normalViewPr>
  <p:slideViewPr>
    <p:cSldViewPr snapToGrid="0">
      <p:cViewPr varScale="1">
        <p:scale>
          <a:sx n="85" d="100"/>
          <a:sy n="85" d="100"/>
        </p:scale>
        <p:origin x="725"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12</a:t>
            </a:fld>
            <a:endParaRPr lang="zh-CN" altLang="en-US"/>
          </a:p>
        </p:txBody>
      </p:sp>
    </p:spTree>
    <p:extLst>
      <p:ext uri="{BB962C8B-B14F-4D97-AF65-F5344CB8AC3E}">
        <p14:creationId xmlns:p14="http://schemas.microsoft.com/office/powerpoint/2010/main" val="1257480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13</a:t>
            </a:fld>
            <a:endParaRPr lang="zh-CN" altLang="en-US"/>
          </a:p>
        </p:txBody>
      </p:sp>
    </p:spTree>
    <p:extLst>
      <p:ext uri="{BB962C8B-B14F-4D97-AF65-F5344CB8AC3E}">
        <p14:creationId xmlns:p14="http://schemas.microsoft.com/office/powerpoint/2010/main" val="178398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14</a:t>
            </a:fld>
            <a:endParaRPr lang="zh-CN" altLang="en-US"/>
          </a:p>
        </p:txBody>
      </p:sp>
    </p:spTree>
    <p:extLst>
      <p:ext uri="{BB962C8B-B14F-4D97-AF65-F5344CB8AC3E}">
        <p14:creationId xmlns:p14="http://schemas.microsoft.com/office/powerpoint/2010/main" val="3032754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15</a:t>
            </a:fld>
            <a:endParaRPr lang="zh-CN" altLang="en-US"/>
          </a:p>
        </p:txBody>
      </p:sp>
    </p:spTree>
    <p:extLst>
      <p:ext uri="{BB962C8B-B14F-4D97-AF65-F5344CB8AC3E}">
        <p14:creationId xmlns:p14="http://schemas.microsoft.com/office/powerpoint/2010/main" val="5736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16</a:t>
            </a:fld>
            <a:endParaRPr lang="zh-CN" altLang="en-US"/>
          </a:p>
        </p:txBody>
      </p:sp>
    </p:spTree>
    <p:extLst>
      <p:ext uri="{BB962C8B-B14F-4D97-AF65-F5344CB8AC3E}">
        <p14:creationId xmlns:p14="http://schemas.microsoft.com/office/powerpoint/2010/main" val="3171246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17</a:t>
            </a:fld>
            <a:endParaRPr lang="zh-CN" altLang="en-US"/>
          </a:p>
        </p:txBody>
      </p:sp>
    </p:spTree>
    <p:extLst>
      <p:ext uri="{BB962C8B-B14F-4D97-AF65-F5344CB8AC3E}">
        <p14:creationId xmlns:p14="http://schemas.microsoft.com/office/powerpoint/2010/main" val="378875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19</a:t>
            </a:fld>
            <a:endParaRPr lang="zh-CN" altLang="en-US"/>
          </a:p>
        </p:txBody>
      </p:sp>
    </p:spTree>
    <p:extLst>
      <p:ext uri="{BB962C8B-B14F-4D97-AF65-F5344CB8AC3E}">
        <p14:creationId xmlns:p14="http://schemas.microsoft.com/office/powerpoint/2010/main" val="1974953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20</a:t>
            </a:fld>
            <a:endParaRPr lang="zh-CN" altLang="en-US"/>
          </a:p>
        </p:txBody>
      </p:sp>
    </p:spTree>
    <p:extLst>
      <p:ext uri="{BB962C8B-B14F-4D97-AF65-F5344CB8AC3E}">
        <p14:creationId xmlns:p14="http://schemas.microsoft.com/office/powerpoint/2010/main" val="133887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21</a:t>
            </a:fld>
            <a:endParaRPr lang="zh-CN" altLang="en-US"/>
          </a:p>
        </p:txBody>
      </p:sp>
    </p:spTree>
    <p:extLst>
      <p:ext uri="{BB962C8B-B14F-4D97-AF65-F5344CB8AC3E}">
        <p14:creationId xmlns:p14="http://schemas.microsoft.com/office/powerpoint/2010/main" val="2628660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22</a:t>
            </a:fld>
            <a:endParaRPr lang="zh-CN" altLang="en-US"/>
          </a:p>
        </p:txBody>
      </p:sp>
    </p:spTree>
    <p:extLst>
      <p:ext uri="{BB962C8B-B14F-4D97-AF65-F5344CB8AC3E}">
        <p14:creationId xmlns:p14="http://schemas.microsoft.com/office/powerpoint/2010/main" val="258806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23</a:t>
            </a:fld>
            <a:endParaRPr lang="zh-CN" altLang="en-US"/>
          </a:p>
        </p:txBody>
      </p:sp>
    </p:spTree>
    <p:extLst>
      <p:ext uri="{BB962C8B-B14F-4D97-AF65-F5344CB8AC3E}">
        <p14:creationId xmlns:p14="http://schemas.microsoft.com/office/powerpoint/2010/main" val="105985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25</a:t>
            </a:fld>
            <a:endParaRPr lang="zh-CN" altLang="en-US"/>
          </a:p>
        </p:txBody>
      </p:sp>
    </p:spTree>
    <p:extLst>
      <p:ext uri="{BB962C8B-B14F-4D97-AF65-F5344CB8AC3E}">
        <p14:creationId xmlns:p14="http://schemas.microsoft.com/office/powerpoint/2010/main" val="834063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26</a:t>
            </a:fld>
            <a:endParaRPr lang="zh-CN" altLang="en-US"/>
          </a:p>
        </p:txBody>
      </p:sp>
    </p:spTree>
    <p:extLst>
      <p:ext uri="{BB962C8B-B14F-4D97-AF65-F5344CB8AC3E}">
        <p14:creationId xmlns:p14="http://schemas.microsoft.com/office/powerpoint/2010/main" val="11523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27</a:t>
            </a:fld>
            <a:endParaRPr lang="zh-CN" altLang="en-US"/>
          </a:p>
        </p:txBody>
      </p:sp>
    </p:spTree>
    <p:extLst>
      <p:ext uri="{BB962C8B-B14F-4D97-AF65-F5344CB8AC3E}">
        <p14:creationId xmlns:p14="http://schemas.microsoft.com/office/powerpoint/2010/main" val="64398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28</a:t>
            </a:fld>
            <a:endParaRPr lang="zh-CN" altLang="en-US"/>
          </a:p>
        </p:txBody>
      </p:sp>
    </p:spTree>
    <p:extLst>
      <p:ext uri="{BB962C8B-B14F-4D97-AF65-F5344CB8AC3E}">
        <p14:creationId xmlns:p14="http://schemas.microsoft.com/office/powerpoint/2010/main" val="3747807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29</a:t>
            </a:fld>
            <a:endParaRPr lang="zh-CN" altLang="en-US"/>
          </a:p>
        </p:txBody>
      </p:sp>
    </p:spTree>
    <p:extLst>
      <p:ext uri="{BB962C8B-B14F-4D97-AF65-F5344CB8AC3E}">
        <p14:creationId xmlns:p14="http://schemas.microsoft.com/office/powerpoint/2010/main" val="4286024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30</a:t>
            </a:fld>
            <a:endParaRPr lang="zh-CN" altLang="en-US"/>
          </a:p>
        </p:txBody>
      </p:sp>
    </p:spTree>
    <p:extLst>
      <p:ext uri="{BB962C8B-B14F-4D97-AF65-F5344CB8AC3E}">
        <p14:creationId xmlns:p14="http://schemas.microsoft.com/office/powerpoint/2010/main" val="97255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31</a:t>
            </a:fld>
            <a:endParaRPr lang="zh-CN" altLang="en-US"/>
          </a:p>
        </p:txBody>
      </p:sp>
    </p:spTree>
    <p:extLst>
      <p:ext uri="{BB962C8B-B14F-4D97-AF65-F5344CB8AC3E}">
        <p14:creationId xmlns:p14="http://schemas.microsoft.com/office/powerpoint/2010/main" val="122887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32</a:t>
            </a:fld>
            <a:endParaRPr lang="zh-CN" altLang="en-US"/>
          </a:p>
        </p:txBody>
      </p:sp>
    </p:spTree>
    <p:extLst>
      <p:ext uri="{BB962C8B-B14F-4D97-AF65-F5344CB8AC3E}">
        <p14:creationId xmlns:p14="http://schemas.microsoft.com/office/powerpoint/2010/main" val="95606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5</a:t>
            </a:fld>
            <a:endParaRPr lang="zh-CN" altLang="en-US"/>
          </a:p>
        </p:txBody>
      </p:sp>
    </p:spTree>
    <p:extLst>
      <p:ext uri="{BB962C8B-B14F-4D97-AF65-F5344CB8AC3E}">
        <p14:creationId xmlns:p14="http://schemas.microsoft.com/office/powerpoint/2010/main" val="828046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33</a:t>
            </a:fld>
            <a:endParaRPr lang="zh-CN" altLang="en-US"/>
          </a:p>
        </p:txBody>
      </p:sp>
    </p:spTree>
    <p:extLst>
      <p:ext uri="{BB962C8B-B14F-4D97-AF65-F5344CB8AC3E}">
        <p14:creationId xmlns:p14="http://schemas.microsoft.com/office/powerpoint/2010/main" val="3192987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34</a:t>
            </a:fld>
            <a:endParaRPr lang="zh-CN" altLang="en-US"/>
          </a:p>
        </p:txBody>
      </p:sp>
    </p:spTree>
    <p:extLst>
      <p:ext uri="{BB962C8B-B14F-4D97-AF65-F5344CB8AC3E}">
        <p14:creationId xmlns:p14="http://schemas.microsoft.com/office/powerpoint/2010/main" val="784883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35</a:t>
            </a:fld>
            <a:endParaRPr lang="zh-CN" altLang="en-US"/>
          </a:p>
        </p:txBody>
      </p:sp>
    </p:spTree>
    <p:extLst>
      <p:ext uri="{BB962C8B-B14F-4D97-AF65-F5344CB8AC3E}">
        <p14:creationId xmlns:p14="http://schemas.microsoft.com/office/powerpoint/2010/main" val="3071348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36</a:t>
            </a:fld>
            <a:endParaRPr lang="zh-CN" altLang="en-US"/>
          </a:p>
        </p:txBody>
      </p:sp>
    </p:spTree>
    <p:extLst>
      <p:ext uri="{BB962C8B-B14F-4D97-AF65-F5344CB8AC3E}">
        <p14:creationId xmlns:p14="http://schemas.microsoft.com/office/powerpoint/2010/main" val="827543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37</a:t>
            </a:fld>
            <a:endParaRPr lang="zh-CN" altLang="en-US"/>
          </a:p>
        </p:txBody>
      </p:sp>
    </p:spTree>
    <p:extLst>
      <p:ext uri="{BB962C8B-B14F-4D97-AF65-F5344CB8AC3E}">
        <p14:creationId xmlns:p14="http://schemas.microsoft.com/office/powerpoint/2010/main" val="1945272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38</a:t>
            </a:fld>
            <a:endParaRPr lang="zh-CN" altLang="en-US"/>
          </a:p>
        </p:txBody>
      </p:sp>
    </p:spTree>
    <p:extLst>
      <p:ext uri="{BB962C8B-B14F-4D97-AF65-F5344CB8AC3E}">
        <p14:creationId xmlns:p14="http://schemas.microsoft.com/office/powerpoint/2010/main" val="2573059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39</a:t>
            </a:fld>
            <a:endParaRPr lang="zh-CN" altLang="en-US"/>
          </a:p>
        </p:txBody>
      </p:sp>
    </p:spTree>
    <p:extLst>
      <p:ext uri="{BB962C8B-B14F-4D97-AF65-F5344CB8AC3E}">
        <p14:creationId xmlns:p14="http://schemas.microsoft.com/office/powerpoint/2010/main" val="1164040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40</a:t>
            </a:fld>
            <a:endParaRPr lang="zh-CN" altLang="en-US"/>
          </a:p>
        </p:txBody>
      </p:sp>
    </p:spTree>
    <p:extLst>
      <p:ext uri="{BB962C8B-B14F-4D97-AF65-F5344CB8AC3E}">
        <p14:creationId xmlns:p14="http://schemas.microsoft.com/office/powerpoint/2010/main" val="14169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41</a:t>
            </a:fld>
            <a:endParaRPr lang="zh-CN" altLang="en-US"/>
          </a:p>
        </p:txBody>
      </p:sp>
    </p:spTree>
    <p:extLst>
      <p:ext uri="{BB962C8B-B14F-4D97-AF65-F5344CB8AC3E}">
        <p14:creationId xmlns:p14="http://schemas.microsoft.com/office/powerpoint/2010/main" val="3987974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42</a:t>
            </a:fld>
            <a:endParaRPr lang="zh-CN" altLang="en-US"/>
          </a:p>
        </p:txBody>
      </p:sp>
    </p:spTree>
    <p:extLst>
      <p:ext uri="{BB962C8B-B14F-4D97-AF65-F5344CB8AC3E}">
        <p14:creationId xmlns:p14="http://schemas.microsoft.com/office/powerpoint/2010/main" val="149146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6</a:t>
            </a:fld>
            <a:endParaRPr lang="zh-CN" altLang="en-US"/>
          </a:p>
        </p:txBody>
      </p:sp>
    </p:spTree>
    <p:extLst>
      <p:ext uri="{BB962C8B-B14F-4D97-AF65-F5344CB8AC3E}">
        <p14:creationId xmlns:p14="http://schemas.microsoft.com/office/powerpoint/2010/main" val="1706622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43</a:t>
            </a:fld>
            <a:endParaRPr lang="zh-CN" altLang="en-US"/>
          </a:p>
        </p:txBody>
      </p:sp>
    </p:spTree>
    <p:extLst>
      <p:ext uri="{BB962C8B-B14F-4D97-AF65-F5344CB8AC3E}">
        <p14:creationId xmlns:p14="http://schemas.microsoft.com/office/powerpoint/2010/main" val="4073945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44</a:t>
            </a:fld>
            <a:endParaRPr lang="zh-CN" altLang="en-US"/>
          </a:p>
        </p:txBody>
      </p:sp>
    </p:spTree>
    <p:extLst>
      <p:ext uri="{BB962C8B-B14F-4D97-AF65-F5344CB8AC3E}">
        <p14:creationId xmlns:p14="http://schemas.microsoft.com/office/powerpoint/2010/main" val="3347860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45</a:t>
            </a:fld>
            <a:endParaRPr lang="zh-CN" altLang="en-US"/>
          </a:p>
        </p:txBody>
      </p:sp>
    </p:spTree>
    <p:extLst>
      <p:ext uri="{BB962C8B-B14F-4D97-AF65-F5344CB8AC3E}">
        <p14:creationId xmlns:p14="http://schemas.microsoft.com/office/powerpoint/2010/main" val="1545474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46</a:t>
            </a:fld>
            <a:endParaRPr lang="zh-CN" altLang="en-US"/>
          </a:p>
        </p:txBody>
      </p:sp>
    </p:spTree>
    <p:extLst>
      <p:ext uri="{BB962C8B-B14F-4D97-AF65-F5344CB8AC3E}">
        <p14:creationId xmlns:p14="http://schemas.microsoft.com/office/powerpoint/2010/main" val="3612543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47</a:t>
            </a:fld>
            <a:endParaRPr lang="zh-CN" altLang="en-US"/>
          </a:p>
        </p:txBody>
      </p:sp>
    </p:spTree>
    <p:extLst>
      <p:ext uri="{BB962C8B-B14F-4D97-AF65-F5344CB8AC3E}">
        <p14:creationId xmlns:p14="http://schemas.microsoft.com/office/powerpoint/2010/main" val="58408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48</a:t>
            </a:fld>
            <a:endParaRPr lang="zh-CN" altLang="en-US"/>
          </a:p>
        </p:txBody>
      </p:sp>
    </p:spTree>
    <p:extLst>
      <p:ext uri="{BB962C8B-B14F-4D97-AF65-F5344CB8AC3E}">
        <p14:creationId xmlns:p14="http://schemas.microsoft.com/office/powerpoint/2010/main" val="644781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49</a:t>
            </a:fld>
            <a:endParaRPr lang="zh-CN" altLang="en-US"/>
          </a:p>
        </p:txBody>
      </p:sp>
    </p:spTree>
    <p:extLst>
      <p:ext uri="{BB962C8B-B14F-4D97-AF65-F5344CB8AC3E}">
        <p14:creationId xmlns:p14="http://schemas.microsoft.com/office/powerpoint/2010/main" val="4010006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50</a:t>
            </a:fld>
            <a:endParaRPr lang="zh-CN" altLang="en-US"/>
          </a:p>
        </p:txBody>
      </p:sp>
    </p:spTree>
    <p:extLst>
      <p:ext uri="{BB962C8B-B14F-4D97-AF65-F5344CB8AC3E}">
        <p14:creationId xmlns:p14="http://schemas.microsoft.com/office/powerpoint/2010/main" val="2380550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51</a:t>
            </a:fld>
            <a:endParaRPr lang="zh-CN" altLang="en-US"/>
          </a:p>
        </p:txBody>
      </p:sp>
    </p:spTree>
    <p:extLst>
      <p:ext uri="{BB962C8B-B14F-4D97-AF65-F5344CB8AC3E}">
        <p14:creationId xmlns:p14="http://schemas.microsoft.com/office/powerpoint/2010/main" val="413446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52</a:t>
            </a:fld>
            <a:endParaRPr lang="zh-CN" altLang="en-US"/>
          </a:p>
        </p:txBody>
      </p:sp>
    </p:spTree>
    <p:extLst>
      <p:ext uri="{BB962C8B-B14F-4D97-AF65-F5344CB8AC3E}">
        <p14:creationId xmlns:p14="http://schemas.microsoft.com/office/powerpoint/2010/main" val="399957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7</a:t>
            </a:fld>
            <a:endParaRPr lang="zh-CN" altLang="en-US"/>
          </a:p>
        </p:txBody>
      </p:sp>
    </p:spTree>
    <p:extLst>
      <p:ext uri="{BB962C8B-B14F-4D97-AF65-F5344CB8AC3E}">
        <p14:creationId xmlns:p14="http://schemas.microsoft.com/office/powerpoint/2010/main" val="1071626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53</a:t>
            </a:fld>
            <a:endParaRPr lang="zh-CN" altLang="en-US"/>
          </a:p>
        </p:txBody>
      </p:sp>
    </p:spTree>
    <p:extLst>
      <p:ext uri="{BB962C8B-B14F-4D97-AF65-F5344CB8AC3E}">
        <p14:creationId xmlns:p14="http://schemas.microsoft.com/office/powerpoint/2010/main" val="634727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8</a:t>
            </a:fld>
            <a:endParaRPr lang="zh-CN" altLang="en-US"/>
          </a:p>
        </p:txBody>
      </p:sp>
    </p:spTree>
    <p:extLst>
      <p:ext uri="{BB962C8B-B14F-4D97-AF65-F5344CB8AC3E}">
        <p14:creationId xmlns:p14="http://schemas.microsoft.com/office/powerpoint/2010/main" val="874913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9</a:t>
            </a:fld>
            <a:endParaRPr lang="zh-CN" altLang="en-US"/>
          </a:p>
        </p:txBody>
      </p:sp>
    </p:spTree>
    <p:extLst>
      <p:ext uri="{BB962C8B-B14F-4D97-AF65-F5344CB8AC3E}">
        <p14:creationId xmlns:p14="http://schemas.microsoft.com/office/powerpoint/2010/main" val="238284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10</a:t>
            </a:fld>
            <a:endParaRPr lang="zh-CN" altLang="en-US"/>
          </a:p>
        </p:txBody>
      </p:sp>
    </p:spTree>
    <p:extLst>
      <p:ext uri="{BB962C8B-B14F-4D97-AF65-F5344CB8AC3E}">
        <p14:creationId xmlns:p14="http://schemas.microsoft.com/office/powerpoint/2010/main" val="2485502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11</a:t>
            </a:fld>
            <a:endParaRPr lang="zh-CN" altLang="en-US"/>
          </a:p>
        </p:txBody>
      </p:sp>
    </p:spTree>
    <p:extLst>
      <p:ext uri="{BB962C8B-B14F-4D97-AF65-F5344CB8AC3E}">
        <p14:creationId xmlns:p14="http://schemas.microsoft.com/office/powerpoint/2010/main" val="70083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png"/><Relationship Id="rId7"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5.png"/><Relationship Id="rId10" Type="http://schemas.openxmlformats.org/officeDocument/2006/relationships/image" Target="../media/image38.jpeg"/><Relationship Id="rId4" Type="http://schemas.microsoft.com/office/2007/relationships/hdphoto" Target="../media/hdphoto1.wdp"/><Relationship Id="rId9" Type="http://schemas.openxmlformats.org/officeDocument/2006/relationships/image" Target="../media/image37.jpeg"/></Relationships>
</file>

<file path=ppt/slides/_rels/slide1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6.png"/><Relationship Id="rId7"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6.png"/><Relationship Id="rId7" Type="http://schemas.openxmlformats.org/officeDocument/2006/relationships/image" Target="../media/image46.jpeg"/><Relationship Id="rId12"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50.jpeg"/><Relationship Id="rId5" Type="http://schemas.openxmlformats.org/officeDocument/2006/relationships/image" Target="../media/image5.png"/><Relationship Id="rId10"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6.png"/><Relationship Id="rId7"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6.png"/><Relationship Id="rId7"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10" Type="http://schemas.openxmlformats.org/officeDocument/2006/relationships/image" Target="../media/image58.png"/><Relationship Id="rId4" Type="http://schemas.microsoft.com/office/2007/relationships/hdphoto" Target="../media/hdphoto1.wdp"/><Relationship Id="rId9" Type="http://schemas.openxmlformats.org/officeDocument/2006/relationships/image" Target="../media/image57.jpeg"/></Relationships>
</file>

<file path=ppt/slides/_rels/slide1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6.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hyperlink" Target="http://www.prisma-statement.org/" TargetMode="External"/><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5.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5.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5.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hyperlink" Target="https://mp.weixin.qq.com/s/WuyQLPdSpauKpgoKwWjBCg" TargetMode="External"/><Relationship Id="rId3" Type="http://schemas.openxmlformats.org/officeDocument/2006/relationships/image" Target="../media/image6.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5.png"/><Relationship Id="rId10" Type="http://schemas.openxmlformats.org/officeDocument/2006/relationships/image" Target="../media/image12.jpeg"/><Relationship Id="rId4" Type="http://schemas.microsoft.com/office/2007/relationships/hdphoto" Target="../media/hdphoto1.wdp"/><Relationship Id="rId9"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6.pn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5.png"/><Relationship Id="rId15" Type="http://schemas.openxmlformats.org/officeDocument/2006/relationships/hyperlink" Target="https://mp.weixin.qq.com/s/iF-UtvYPbIwclmSkaTTcWA" TargetMode="External"/><Relationship Id="rId10" Type="http://schemas.openxmlformats.org/officeDocument/2006/relationships/image" Target="../media/image19.jpeg"/><Relationship Id="rId4" Type="http://schemas.microsoft.com/office/2007/relationships/hdphoto" Target="../media/hdphoto1.wdp"/><Relationship Id="rId9" Type="http://schemas.openxmlformats.org/officeDocument/2006/relationships/image" Target="../media/image18.jpeg"/><Relationship Id="rId1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6.pn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5.png"/><Relationship Id="rId10" Type="http://schemas.openxmlformats.org/officeDocument/2006/relationships/image" Target="../media/image30.jpeg"/><Relationship Id="rId4" Type="http://schemas.microsoft.com/office/2007/relationships/hdphoto" Target="../media/hdphoto1.wdp"/><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3181350" y="5021580"/>
            <a:ext cx="57810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dist" fontAlgn="base">
              <a:lnSpc>
                <a:spcPct val="100000"/>
              </a:lnSpc>
              <a:spcBef>
                <a:spcPct val="0"/>
              </a:spcBef>
              <a:spcAft>
                <a:spcPct val="0"/>
              </a:spcAft>
              <a:buNone/>
            </a:pPr>
            <a:r>
              <a:rPr lang="zh-CN" altLang="en-US" sz="4000" b="1" dirty="0">
                <a:latin typeface="+mj-ea"/>
                <a:ea typeface="+mj-ea"/>
              </a:rPr>
              <a:t>五月份组会汇报</a:t>
            </a:r>
            <a:endParaRPr lang="zh-CN" altLang="zh-CN" sz="4000" dirty="0">
              <a:latin typeface="+mj-ea"/>
              <a:ea typeface="+mj-ea"/>
            </a:endParaRPr>
          </a:p>
        </p:txBody>
      </p:sp>
      <p:sp>
        <p:nvSpPr>
          <p:cNvPr id="3076" name="文本框 11"/>
          <p:cNvSpPr>
            <a:spLocks noChangeArrowheads="1"/>
          </p:cNvSpPr>
          <p:nvPr/>
        </p:nvSpPr>
        <p:spPr bwMode="auto">
          <a:xfrm>
            <a:off x="2814987" y="5943595"/>
            <a:ext cx="6486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Font typeface="Arial" panose="020B0604020202020204" pitchFamily="34" charset="0"/>
              <a:buNone/>
            </a:pPr>
            <a:r>
              <a:rPr lang="zh-CN" altLang="en-US" sz="1800" b="1" dirty="0">
                <a:solidFill>
                  <a:srgbClr val="000000"/>
                </a:solidFill>
                <a:latin typeface="微软雅黑" panose="020B0503020204020204" charset="-122"/>
                <a:ea typeface="微软雅黑" panose="020B0503020204020204" charset="-122"/>
                <a:sym typeface="微软雅黑" panose="020B0503020204020204" charset="-122"/>
              </a:rPr>
              <a:t>汇报人：邢庆君</a:t>
            </a:r>
            <a:r>
              <a:rPr lang="en-US" altLang="zh-CN" sz="1800" b="1" dirty="0">
                <a:solidFill>
                  <a:srgbClr val="000000"/>
                </a:solidFill>
                <a:latin typeface="微软雅黑" panose="020B0503020204020204" charset="-122"/>
                <a:ea typeface="微软雅黑" panose="020B0503020204020204" charset="-122"/>
                <a:sym typeface="微软雅黑" panose="020B0503020204020204" charset="-122"/>
              </a:rPr>
              <a:t>	</a:t>
            </a:r>
          </a:p>
          <a:p>
            <a:pPr algn="ctr" fontAlgn="base">
              <a:lnSpc>
                <a:spcPct val="100000"/>
              </a:lnSpc>
              <a:spcBef>
                <a:spcPct val="0"/>
              </a:spcBef>
              <a:spcAft>
                <a:spcPct val="0"/>
              </a:spcAft>
              <a:buFont typeface="Arial" panose="020B0604020202020204" pitchFamily="34" charset="0"/>
              <a:buNone/>
            </a:pPr>
            <a:r>
              <a:rPr lang="zh-CN" altLang="en-US" sz="1800" b="1" dirty="0">
                <a:solidFill>
                  <a:srgbClr val="000000"/>
                </a:solidFill>
                <a:latin typeface="微软雅黑" panose="020B0503020204020204" charset="-122"/>
                <a:ea typeface="微软雅黑" panose="020B0503020204020204" charset="-122"/>
                <a:sym typeface="微软雅黑" panose="020B0503020204020204" charset="-122"/>
              </a:rPr>
              <a:t> 指导老师：沈燕飞 教授</a:t>
            </a:r>
            <a:endParaRPr lang="en-US" altLang="zh-CN" sz="1800"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077" name="直接连接符 13"/>
          <p:cNvSpPr>
            <a:spLocks noChangeShapeType="1"/>
          </p:cNvSpPr>
          <p:nvPr/>
        </p:nvSpPr>
        <p:spPr bwMode="auto">
          <a:xfrm>
            <a:off x="2087701" y="5834884"/>
            <a:ext cx="8016598" cy="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10</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8" name="图片 7">
            <a:extLst>
              <a:ext uri="{FF2B5EF4-FFF2-40B4-BE49-F238E27FC236}">
                <a16:creationId xmlns:a16="http://schemas.microsoft.com/office/drawing/2014/main" id="{77F21DB1-6095-4FEF-86A1-5ABF23B788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162" y="767361"/>
            <a:ext cx="6134837" cy="6106514"/>
          </a:xfrm>
          <a:prstGeom prst="rect">
            <a:avLst/>
          </a:prstGeom>
        </p:spPr>
      </p:pic>
      <p:pic>
        <p:nvPicPr>
          <p:cNvPr id="11" name="图片 10">
            <a:extLst>
              <a:ext uri="{FF2B5EF4-FFF2-40B4-BE49-F238E27FC236}">
                <a16:creationId xmlns:a16="http://schemas.microsoft.com/office/drawing/2014/main" id="{D0FC966C-48E2-4510-BF2C-54778542CFB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4347" y="1258859"/>
            <a:ext cx="2168223" cy="1445482"/>
          </a:xfrm>
          <a:prstGeom prst="rect">
            <a:avLst/>
          </a:prstGeom>
        </p:spPr>
      </p:pic>
      <p:pic>
        <p:nvPicPr>
          <p:cNvPr id="12" name="图片 11">
            <a:extLst>
              <a:ext uri="{FF2B5EF4-FFF2-40B4-BE49-F238E27FC236}">
                <a16:creationId xmlns:a16="http://schemas.microsoft.com/office/drawing/2014/main" id="{EE4A0908-A344-4254-B41E-02A30447032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97650" y="1255487"/>
            <a:ext cx="2322250" cy="1449084"/>
          </a:xfrm>
          <a:prstGeom prst="rect">
            <a:avLst/>
          </a:prstGeom>
        </p:spPr>
      </p:pic>
      <p:pic>
        <p:nvPicPr>
          <p:cNvPr id="13" name="图片 12">
            <a:extLst>
              <a:ext uri="{FF2B5EF4-FFF2-40B4-BE49-F238E27FC236}">
                <a16:creationId xmlns:a16="http://schemas.microsoft.com/office/drawing/2014/main" id="{6916B627-3277-4629-965E-76D81F50045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497650" y="2842315"/>
            <a:ext cx="2322250" cy="1450748"/>
          </a:xfrm>
          <a:prstGeom prst="rect">
            <a:avLst/>
          </a:prstGeom>
        </p:spPr>
      </p:pic>
      <p:pic>
        <p:nvPicPr>
          <p:cNvPr id="15" name="图片 14">
            <a:extLst>
              <a:ext uri="{FF2B5EF4-FFF2-40B4-BE49-F238E27FC236}">
                <a16:creationId xmlns:a16="http://schemas.microsoft.com/office/drawing/2014/main" id="{30EEAF02-FBEF-4C44-97B0-B3CA97CE253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64347" y="2843292"/>
            <a:ext cx="2168223" cy="1338529"/>
          </a:xfrm>
          <a:prstGeom prst="rect">
            <a:avLst/>
          </a:prstGeom>
        </p:spPr>
      </p:pic>
      <p:pic>
        <p:nvPicPr>
          <p:cNvPr id="16" name="图片 15">
            <a:extLst>
              <a:ext uri="{FF2B5EF4-FFF2-40B4-BE49-F238E27FC236}">
                <a16:creationId xmlns:a16="http://schemas.microsoft.com/office/drawing/2014/main" id="{15E90EE5-5531-4D20-9491-A7D350D0212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497650" y="4419832"/>
            <a:ext cx="2322250" cy="1548167"/>
          </a:xfrm>
          <a:prstGeom prst="rect">
            <a:avLst/>
          </a:prstGeom>
        </p:spPr>
      </p:pic>
    </p:spTree>
    <p:extLst>
      <p:ext uri="{BB962C8B-B14F-4D97-AF65-F5344CB8AC3E}">
        <p14:creationId xmlns:p14="http://schemas.microsoft.com/office/powerpoint/2010/main" val="284602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11</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4" name="图片 3">
            <a:extLst>
              <a:ext uri="{FF2B5EF4-FFF2-40B4-BE49-F238E27FC236}">
                <a16:creationId xmlns:a16="http://schemas.microsoft.com/office/drawing/2014/main" id="{A4FE4315-3E2D-4D4A-9A99-30E859EFC6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1113" y="876308"/>
            <a:ext cx="6197630" cy="6169017"/>
          </a:xfrm>
          <a:prstGeom prst="rect">
            <a:avLst/>
          </a:prstGeom>
        </p:spPr>
      </p:pic>
      <p:pic>
        <p:nvPicPr>
          <p:cNvPr id="7" name="图片 6">
            <a:extLst>
              <a:ext uri="{FF2B5EF4-FFF2-40B4-BE49-F238E27FC236}">
                <a16:creationId xmlns:a16="http://schemas.microsoft.com/office/drawing/2014/main" id="{76E10E1F-1FA7-4A49-A1B2-903DC99614F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0800000">
            <a:off x="4837698" y="1269109"/>
            <a:ext cx="3391901" cy="2543926"/>
          </a:xfrm>
          <a:prstGeom prst="rect">
            <a:avLst/>
          </a:prstGeom>
        </p:spPr>
      </p:pic>
      <p:pic>
        <p:nvPicPr>
          <p:cNvPr id="9" name="图片 8">
            <a:extLst>
              <a:ext uri="{FF2B5EF4-FFF2-40B4-BE49-F238E27FC236}">
                <a16:creationId xmlns:a16="http://schemas.microsoft.com/office/drawing/2014/main" id="{500B92BB-7AA3-4583-A9F5-796DCC7E113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0800000">
            <a:off x="4837696" y="4008926"/>
            <a:ext cx="3391898" cy="2543924"/>
          </a:xfrm>
          <a:prstGeom prst="rect">
            <a:avLst/>
          </a:prstGeom>
        </p:spPr>
      </p:pic>
    </p:spTree>
    <p:extLst>
      <p:ext uri="{BB962C8B-B14F-4D97-AF65-F5344CB8AC3E}">
        <p14:creationId xmlns:p14="http://schemas.microsoft.com/office/powerpoint/2010/main" val="17314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12</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2" name="图片 11">
            <a:extLst>
              <a:ext uri="{FF2B5EF4-FFF2-40B4-BE49-F238E27FC236}">
                <a16:creationId xmlns:a16="http://schemas.microsoft.com/office/drawing/2014/main" id="{FC215CA2-43F0-4D0E-B82A-80B22806292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08245" y="1223092"/>
            <a:ext cx="3767889" cy="2490993"/>
          </a:xfrm>
          <a:prstGeom prst="rect">
            <a:avLst/>
          </a:prstGeom>
        </p:spPr>
      </p:pic>
      <p:pic>
        <p:nvPicPr>
          <p:cNvPr id="3" name="图片 2">
            <a:extLst>
              <a:ext uri="{FF2B5EF4-FFF2-40B4-BE49-F238E27FC236}">
                <a16:creationId xmlns:a16="http://schemas.microsoft.com/office/drawing/2014/main" id="{CA93F935-3636-43F5-A4E2-C8A55FBD6C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5851" y="1276827"/>
            <a:ext cx="7091363" cy="4112074"/>
          </a:xfrm>
          <a:prstGeom prst="rect">
            <a:avLst/>
          </a:prstGeom>
        </p:spPr>
      </p:pic>
      <p:pic>
        <p:nvPicPr>
          <p:cNvPr id="6" name="图片 5">
            <a:extLst>
              <a:ext uri="{FF2B5EF4-FFF2-40B4-BE49-F238E27FC236}">
                <a16:creationId xmlns:a16="http://schemas.microsoft.com/office/drawing/2014/main" id="{FE7A39C3-ACFE-498C-8ED7-CE6F458257E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08245" y="3811012"/>
            <a:ext cx="3767889" cy="2218345"/>
          </a:xfrm>
          <a:prstGeom prst="rect">
            <a:avLst/>
          </a:prstGeom>
        </p:spPr>
      </p:pic>
    </p:spTree>
    <p:extLst>
      <p:ext uri="{BB962C8B-B14F-4D97-AF65-F5344CB8AC3E}">
        <p14:creationId xmlns:p14="http://schemas.microsoft.com/office/powerpoint/2010/main" val="271519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F828A20F-C3FB-474C-8492-0882729AF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150" y="1043377"/>
            <a:ext cx="5361962" cy="4771472"/>
          </a:xfrm>
          <a:prstGeom prst="rect">
            <a:avLst/>
          </a:prstGeom>
        </p:spPr>
      </p:pic>
      <p:pic>
        <p:nvPicPr>
          <p:cNvPr id="4" name="图片 3">
            <a:extLst>
              <a:ext uri="{FF2B5EF4-FFF2-40B4-BE49-F238E27FC236}">
                <a16:creationId xmlns:a16="http://schemas.microsoft.com/office/drawing/2014/main" id="{F759FDD2-609F-4A40-ACFC-D0520364E1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189890" y="1613697"/>
            <a:ext cx="1392518" cy="1635917"/>
          </a:xfrm>
          <a:prstGeom prst="rect">
            <a:avLst/>
          </a:prstGeom>
        </p:spPr>
      </p:pic>
      <p:pic>
        <p:nvPicPr>
          <p:cNvPr id="7" name="图片 6">
            <a:extLst>
              <a:ext uri="{FF2B5EF4-FFF2-40B4-BE49-F238E27FC236}">
                <a16:creationId xmlns:a16="http://schemas.microsoft.com/office/drawing/2014/main" id="{3DEDBCB3-89B6-43D0-AC8F-BA79673B44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381500" y="1613700"/>
            <a:ext cx="2908300" cy="1635919"/>
          </a:xfrm>
          <a:prstGeom prst="rect">
            <a:avLst/>
          </a:prstGeom>
        </p:spPr>
      </p:pic>
      <p:pic>
        <p:nvPicPr>
          <p:cNvPr id="9" name="图片 8">
            <a:extLst>
              <a:ext uri="{FF2B5EF4-FFF2-40B4-BE49-F238E27FC236}">
                <a16:creationId xmlns:a16="http://schemas.microsoft.com/office/drawing/2014/main" id="{FE8C8800-31DB-4A50-83A6-1F23CE1D6EB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4100827" y="3795817"/>
            <a:ext cx="2245379" cy="1684034"/>
          </a:xfrm>
          <a:prstGeom prst="rect">
            <a:avLst/>
          </a:prstGeom>
        </p:spPr>
      </p:pic>
      <p:pic>
        <p:nvPicPr>
          <p:cNvPr id="15" name="图片 14">
            <a:extLst>
              <a:ext uri="{FF2B5EF4-FFF2-40B4-BE49-F238E27FC236}">
                <a16:creationId xmlns:a16="http://schemas.microsoft.com/office/drawing/2014/main" id="{55511DC8-86C9-4539-8025-B27B88DF465C}"/>
              </a:ext>
            </a:extLst>
          </p:cNvPr>
          <p:cNvPicPr>
            <a:picLocks noChangeAspect="1"/>
          </p:cNvPicPr>
          <p:nvPr/>
        </p:nvPicPr>
        <p:blipFill>
          <a:blip r:embed="rId10"/>
          <a:stretch>
            <a:fillRect/>
          </a:stretch>
        </p:blipFill>
        <p:spPr>
          <a:xfrm>
            <a:off x="8594565" y="3515144"/>
            <a:ext cx="2245376" cy="2245376"/>
          </a:xfrm>
          <a:prstGeom prst="rect">
            <a:avLst/>
          </a:prstGeom>
        </p:spPr>
      </p:pic>
      <p:pic>
        <p:nvPicPr>
          <p:cNvPr id="17" name="图片 16">
            <a:extLst>
              <a:ext uri="{FF2B5EF4-FFF2-40B4-BE49-F238E27FC236}">
                <a16:creationId xmlns:a16="http://schemas.microsoft.com/office/drawing/2014/main" id="{FB830567-B2D4-4B11-A2F6-40E21D618E8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5400000">
            <a:off x="6239300" y="3795812"/>
            <a:ext cx="2245381" cy="1684036"/>
          </a:xfrm>
          <a:prstGeom prst="rect">
            <a:avLst/>
          </a:prstGeom>
        </p:spPr>
      </p:pic>
      <p:pic>
        <p:nvPicPr>
          <p:cNvPr id="19" name="图片 18">
            <a:extLst>
              <a:ext uri="{FF2B5EF4-FFF2-40B4-BE49-F238E27FC236}">
                <a16:creationId xmlns:a16="http://schemas.microsoft.com/office/drawing/2014/main" id="{926CC71F-3DDE-44AA-AB01-F350C5111A6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rot="10800000">
            <a:off x="7369408" y="1613703"/>
            <a:ext cx="2752832" cy="1635914"/>
          </a:xfrm>
          <a:prstGeom prst="rect">
            <a:avLst/>
          </a:prstGeom>
        </p:spPr>
      </p:pic>
      <p:sp>
        <p:nvSpPr>
          <p:cNvPr id="26" name="文本框 25">
            <a:extLst>
              <a:ext uri="{FF2B5EF4-FFF2-40B4-BE49-F238E27FC236}">
                <a16:creationId xmlns:a16="http://schemas.microsoft.com/office/drawing/2014/main" id="{BFB52DE0-D24C-46C6-9F67-4520E3D186DD}"/>
              </a:ext>
            </a:extLst>
          </p:cNvPr>
          <p:cNvSpPr txBox="1"/>
          <p:nvPr/>
        </p:nvSpPr>
        <p:spPr>
          <a:xfrm>
            <a:off x="4295140" y="1043377"/>
            <a:ext cx="3310444" cy="463588"/>
          </a:xfrm>
          <a:prstGeom prst="rect">
            <a:avLst/>
          </a:prstGeom>
          <a:noFill/>
        </p:spPr>
        <p:txBody>
          <a:bodyPr wrap="square" rtlCol="0">
            <a:spAutoFit/>
          </a:bodyPr>
          <a:lstStyle/>
          <a:p>
            <a:pPr marL="342900" indent="-342900">
              <a:lnSpc>
                <a:spcPct val="150000"/>
              </a:lnSpc>
              <a:buFont typeface="+mj-lt"/>
              <a:buAutoNum type="arabicPeriod"/>
            </a:pPr>
            <a:r>
              <a:rPr lang="zh-CN" altLang="en-US" dirty="0"/>
              <a:t>抗阻训练设备</a:t>
            </a:r>
          </a:p>
        </p:txBody>
      </p:sp>
    </p:spTree>
    <p:extLst>
      <p:ext uri="{BB962C8B-B14F-4D97-AF65-F5344CB8AC3E}">
        <p14:creationId xmlns:p14="http://schemas.microsoft.com/office/powerpoint/2010/main" val="1975814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F828A20F-C3FB-474C-8492-0882729AF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150" y="1043377"/>
            <a:ext cx="5361962" cy="4771472"/>
          </a:xfrm>
          <a:prstGeom prst="rect">
            <a:avLst/>
          </a:prstGeom>
        </p:spPr>
      </p:pic>
      <p:pic>
        <p:nvPicPr>
          <p:cNvPr id="3" name="图片 2">
            <a:extLst>
              <a:ext uri="{FF2B5EF4-FFF2-40B4-BE49-F238E27FC236}">
                <a16:creationId xmlns:a16="http://schemas.microsoft.com/office/drawing/2014/main" id="{B2274717-410F-4A6E-89F8-384DD3B01F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4112560" y="2060762"/>
            <a:ext cx="3648634" cy="2736476"/>
          </a:xfrm>
          <a:prstGeom prst="rect">
            <a:avLst/>
          </a:prstGeom>
        </p:spPr>
      </p:pic>
    </p:spTree>
    <p:extLst>
      <p:ext uri="{BB962C8B-B14F-4D97-AF65-F5344CB8AC3E}">
        <p14:creationId xmlns:p14="http://schemas.microsoft.com/office/powerpoint/2010/main" val="295922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F828A20F-C3FB-474C-8492-0882729AF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150" y="1043377"/>
            <a:ext cx="5361962" cy="4771472"/>
          </a:xfrm>
          <a:prstGeom prst="rect">
            <a:avLst/>
          </a:prstGeom>
        </p:spPr>
      </p:pic>
      <p:pic>
        <p:nvPicPr>
          <p:cNvPr id="6" name="图片 5">
            <a:extLst>
              <a:ext uri="{FF2B5EF4-FFF2-40B4-BE49-F238E27FC236}">
                <a16:creationId xmlns:a16="http://schemas.microsoft.com/office/drawing/2014/main" id="{92A7FFE3-9BB8-4A3C-9189-EB9C0B74A5E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5400000">
            <a:off x="5518305" y="774307"/>
            <a:ext cx="1933198" cy="3843911"/>
          </a:xfrm>
          <a:prstGeom prst="rect">
            <a:avLst/>
          </a:prstGeom>
        </p:spPr>
      </p:pic>
      <p:pic>
        <p:nvPicPr>
          <p:cNvPr id="14" name="图片 13">
            <a:extLst>
              <a:ext uri="{FF2B5EF4-FFF2-40B4-BE49-F238E27FC236}">
                <a16:creationId xmlns:a16="http://schemas.microsoft.com/office/drawing/2014/main" id="{DF9FAADD-250E-46B1-A3FC-88BE182FA98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5400000">
            <a:off x="5083028" y="3301076"/>
            <a:ext cx="2798253" cy="3838416"/>
          </a:xfrm>
          <a:prstGeom prst="rect">
            <a:avLst/>
          </a:prstGeom>
        </p:spPr>
      </p:pic>
      <p:sp>
        <p:nvSpPr>
          <p:cNvPr id="22" name="文本框 21">
            <a:extLst>
              <a:ext uri="{FF2B5EF4-FFF2-40B4-BE49-F238E27FC236}">
                <a16:creationId xmlns:a16="http://schemas.microsoft.com/office/drawing/2014/main" id="{6F0BEECC-B9DC-4B14-A139-E1875AAC6627}"/>
              </a:ext>
            </a:extLst>
          </p:cNvPr>
          <p:cNvSpPr txBox="1"/>
          <p:nvPr/>
        </p:nvSpPr>
        <p:spPr>
          <a:xfrm>
            <a:off x="4295140" y="1043377"/>
            <a:ext cx="3696392" cy="463588"/>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比赛战术分析、运动表现系统</a:t>
            </a:r>
          </a:p>
        </p:txBody>
      </p:sp>
    </p:spTree>
    <p:extLst>
      <p:ext uri="{BB962C8B-B14F-4D97-AF65-F5344CB8AC3E}">
        <p14:creationId xmlns:p14="http://schemas.microsoft.com/office/powerpoint/2010/main" val="266171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F828A20F-C3FB-474C-8492-0882729AF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150" y="1043377"/>
            <a:ext cx="5361962" cy="4771472"/>
          </a:xfrm>
          <a:prstGeom prst="rect">
            <a:avLst/>
          </a:prstGeom>
        </p:spPr>
      </p:pic>
      <p:pic>
        <p:nvPicPr>
          <p:cNvPr id="11" name="图片 10">
            <a:extLst>
              <a:ext uri="{FF2B5EF4-FFF2-40B4-BE49-F238E27FC236}">
                <a16:creationId xmlns:a16="http://schemas.microsoft.com/office/drawing/2014/main" id="{F2E91A9B-25A7-4CFA-A65A-FEEFD347F29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5995741" y="2191783"/>
            <a:ext cx="2390459" cy="1792844"/>
          </a:xfrm>
          <a:prstGeom prst="rect">
            <a:avLst/>
          </a:prstGeom>
        </p:spPr>
      </p:pic>
      <p:pic>
        <p:nvPicPr>
          <p:cNvPr id="13" name="图片 12">
            <a:extLst>
              <a:ext uri="{FF2B5EF4-FFF2-40B4-BE49-F238E27FC236}">
                <a16:creationId xmlns:a16="http://schemas.microsoft.com/office/drawing/2014/main" id="{0DC96CCE-6A81-4489-8FC4-0EB1B60D36F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5400000">
            <a:off x="4278533" y="2426809"/>
            <a:ext cx="2390459" cy="1322791"/>
          </a:xfrm>
          <a:prstGeom prst="rect">
            <a:avLst/>
          </a:prstGeom>
        </p:spPr>
      </p:pic>
      <p:pic>
        <p:nvPicPr>
          <p:cNvPr id="16" name="图片 15">
            <a:extLst>
              <a:ext uri="{FF2B5EF4-FFF2-40B4-BE49-F238E27FC236}">
                <a16:creationId xmlns:a16="http://schemas.microsoft.com/office/drawing/2014/main" id="{7346EC9E-8088-4689-9941-5866AFFF33E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5400000">
            <a:off x="8093456" y="2179472"/>
            <a:ext cx="2291975" cy="1718981"/>
          </a:xfrm>
          <a:prstGeom prst="rect">
            <a:avLst/>
          </a:prstGeom>
        </p:spPr>
      </p:pic>
      <p:pic>
        <p:nvPicPr>
          <p:cNvPr id="23" name="图片 22">
            <a:extLst>
              <a:ext uri="{FF2B5EF4-FFF2-40B4-BE49-F238E27FC236}">
                <a16:creationId xmlns:a16="http://schemas.microsoft.com/office/drawing/2014/main" id="{A4B500CB-63F6-44DD-8671-756C78A180C1}"/>
              </a:ext>
            </a:extLst>
          </p:cNvPr>
          <p:cNvPicPr>
            <a:picLocks noChangeAspect="1"/>
          </p:cNvPicPr>
          <p:nvPr/>
        </p:nvPicPr>
        <p:blipFill>
          <a:blip r:embed="rId10"/>
          <a:stretch>
            <a:fillRect/>
          </a:stretch>
        </p:blipFill>
        <p:spPr>
          <a:xfrm>
            <a:off x="4817824" y="4475174"/>
            <a:ext cx="3144888" cy="1767748"/>
          </a:xfrm>
          <a:prstGeom prst="rect">
            <a:avLst/>
          </a:prstGeom>
        </p:spPr>
      </p:pic>
      <p:sp>
        <p:nvSpPr>
          <p:cNvPr id="24" name="文本框 23">
            <a:extLst>
              <a:ext uri="{FF2B5EF4-FFF2-40B4-BE49-F238E27FC236}">
                <a16:creationId xmlns:a16="http://schemas.microsoft.com/office/drawing/2014/main" id="{625C1BBA-9066-4D3C-972D-E1125A97EAD2}"/>
              </a:ext>
            </a:extLst>
          </p:cNvPr>
          <p:cNvSpPr txBox="1"/>
          <p:nvPr/>
        </p:nvSpPr>
        <p:spPr>
          <a:xfrm>
            <a:off x="4295140" y="1043377"/>
            <a:ext cx="3696392" cy="463588"/>
          </a:xfrm>
          <a:prstGeom prst="rect">
            <a:avLst/>
          </a:prstGeom>
          <a:noFill/>
        </p:spPr>
        <p:txBody>
          <a:bodyPr wrap="square" rtlCol="0">
            <a:spAutoFit/>
          </a:bodyPr>
          <a:lstStyle/>
          <a:p>
            <a:pPr marL="342900" indent="-342900">
              <a:lnSpc>
                <a:spcPct val="150000"/>
              </a:lnSpc>
              <a:buFont typeface="+mj-lt"/>
              <a:buAutoNum type="arabicPeriod" startAt="3"/>
            </a:pPr>
            <a:r>
              <a:rPr lang="zh-CN" altLang="en-US" dirty="0"/>
              <a:t>姿态评估、体质监测</a:t>
            </a:r>
          </a:p>
        </p:txBody>
      </p:sp>
    </p:spTree>
    <p:extLst>
      <p:ext uri="{BB962C8B-B14F-4D97-AF65-F5344CB8AC3E}">
        <p14:creationId xmlns:p14="http://schemas.microsoft.com/office/powerpoint/2010/main" val="2676139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F828A20F-C3FB-474C-8492-0882729AF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150" y="1043377"/>
            <a:ext cx="5361962" cy="4771472"/>
          </a:xfrm>
          <a:prstGeom prst="rect">
            <a:avLst/>
          </a:prstGeom>
        </p:spPr>
      </p:pic>
      <p:pic>
        <p:nvPicPr>
          <p:cNvPr id="3" name="图片 2">
            <a:extLst>
              <a:ext uri="{FF2B5EF4-FFF2-40B4-BE49-F238E27FC236}">
                <a16:creationId xmlns:a16="http://schemas.microsoft.com/office/drawing/2014/main" id="{4F919624-A1AE-4F22-A13A-83F018FF46B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48169" y="3987186"/>
            <a:ext cx="3144888" cy="1886932"/>
          </a:xfrm>
          <a:prstGeom prst="rect">
            <a:avLst/>
          </a:prstGeom>
        </p:spPr>
      </p:pic>
      <p:pic>
        <p:nvPicPr>
          <p:cNvPr id="7" name="图片 6">
            <a:extLst>
              <a:ext uri="{FF2B5EF4-FFF2-40B4-BE49-F238E27FC236}">
                <a16:creationId xmlns:a16="http://schemas.microsoft.com/office/drawing/2014/main" id="{07608714-EA94-42E4-960B-B07AA72DCD6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10800000">
            <a:off x="7534402" y="1813228"/>
            <a:ext cx="3122511" cy="1973288"/>
          </a:xfrm>
          <a:prstGeom prst="rect">
            <a:avLst/>
          </a:prstGeom>
        </p:spPr>
      </p:pic>
      <p:pic>
        <p:nvPicPr>
          <p:cNvPr id="9" name="图片 8">
            <a:extLst>
              <a:ext uri="{FF2B5EF4-FFF2-40B4-BE49-F238E27FC236}">
                <a16:creationId xmlns:a16="http://schemas.microsoft.com/office/drawing/2014/main" id="{AB54355B-A655-47FF-8EAC-156751D8742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10800000">
            <a:off x="4748169" y="1812591"/>
            <a:ext cx="2631903" cy="1973927"/>
          </a:xfrm>
          <a:prstGeom prst="rect">
            <a:avLst/>
          </a:prstGeom>
        </p:spPr>
      </p:pic>
      <p:sp>
        <p:nvSpPr>
          <p:cNvPr id="20" name="文本框 19">
            <a:extLst>
              <a:ext uri="{FF2B5EF4-FFF2-40B4-BE49-F238E27FC236}">
                <a16:creationId xmlns:a16="http://schemas.microsoft.com/office/drawing/2014/main" id="{87251671-DBAE-4BB0-8D38-B49882B31A21}"/>
              </a:ext>
            </a:extLst>
          </p:cNvPr>
          <p:cNvSpPr txBox="1"/>
          <p:nvPr/>
        </p:nvSpPr>
        <p:spPr>
          <a:xfrm>
            <a:off x="4295140" y="1043377"/>
            <a:ext cx="3696392" cy="463588"/>
          </a:xfrm>
          <a:prstGeom prst="rect">
            <a:avLst/>
          </a:prstGeom>
          <a:noFill/>
        </p:spPr>
        <p:txBody>
          <a:bodyPr wrap="square" rtlCol="0">
            <a:spAutoFit/>
          </a:bodyPr>
          <a:lstStyle/>
          <a:p>
            <a:pPr marL="342900" indent="-342900">
              <a:lnSpc>
                <a:spcPct val="150000"/>
              </a:lnSpc>
              <a:buFont typeface="+mj-lt"/>
              <a:buAutoNum type="arabicPeriod" startAt="4"/>
            </a:pPr>
            <a:r>
              <a:rPr lang="zh-CN" altLang="en-US" dirty="0"/>
              <a:t>姿态评估、体质监测</a:t>
            </a:r>
          </a:p>
        </p:txBody>
      </p:sp>
    </p:spTree>
    <p:extLst>
      <p:ext uri="{BB962C8B-B14F-4D97-AF65-F5344CB8AC3E}">
        <p14:creationId xmlns:p14="http://schemas.microsoft.com/office/powerpoint/2010/main" val="2010076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grpSp>
        <p:nvGrpSpPr>
          <p:cNvPr id="4" name="组合 3">
            <a:extLst>
              <a:ext uri="{FF2B5EF4-FFF2-40B4-BE49-F238E27FC236}">
                <a16:creationId xmlns:a16="http://schemas.microsoft.com/office/drawing/2014/main" id="{9370FB8A-4F0C-4E89-BE0A-CC722F97440D}"/>
              </a:ext>
            </a:extLst>
          </p:cNvPr>
          <p:cNvGrpSpPr/>
          <p:nvPr/>
        </p:nvGrpSpPr>
        <p:grpSpPr>
          <a:xfrm>
            <a:off x="942975" y="1718295"/>
            <a:ext cx="10525125" cy="3153410"/>
            <a:chOff x="1666875" y="1718295"/>
            <a:chExt cx="10525125" cy="3153410"/>
          </a:xfrm>
        </p:grpSpPr>
        <p:sp>
          <p:nvSpPr>
            <p:cNvPr id="5" name="文本框 4"/>
            <p:cNvSpPr txBox="1"/>
            <p:nvPr/>
          </p:nvSpPr>
          <p:spPr>
            <a:xfrm>
              <a:off x="1666875" y="1718295"/>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02</a:t>
              </a:r>
            </a:p>
          </p:txBody>
        </p:sp>
        <p:sp>
          <p:nvSpPr>
            <p:cNvPr id="7" name="文本框 6"/>
            <p:cNvSpPr txBox="1"/>
            <p:nvPr/>
          </p:nvSpPr>
          <p:spPr>
            <a:xfrm>
              <a:off x="5607352" y="2390883"/>
              <a:ext cx="6584648" cy="707886"/>
            </a:xfrm>
            <a:prstGeom prst="rect">
              <a:avLst/>
            </a:prstGeom>
            <a:noFill/>
          </p:spPr>
          <p:txBody>
            <a:bodyPr wrap="square" rtlCol="0">
              <a:spAutoFit/>
            </a:bodyPr>
            <a:lstStyle/>
            <a:p>
              <a:r>
                <a:rPr lang="en-US" altLang="zh-CN" sz="4000" b="1" dirty="0">
                  <a:solidFill>
                    <a:schemeClr val="tx1">
                      <a:lumMod val="85000"/>
                      <a:lumOff val="15000"/>
                    </a:schemeClr>
                  </a:solidFill>
                  <a:latin typeface="+mj-ea"/>
                  <a:ea typeface="+mj-ea"/>
                </a:rPr>
                <a:t>Meta</a:t>
              </a:r>
              <a:r>
                <a:rPr lang="zh-CN" altLang="en-US" sz="4000" b="1" dirty="0">
                  <a:solidFill>
                    <a:schemeClr val="tx1">
                      <a:lumMod val="85000"/>
                      <a:lumOff val="15000"/>
                    </a:schemeClr>
                  </a:solidFill>
                  <a:latin typeface="+mj-ea"/>
                  <a:ea typeface="+mj-ea"/>
                </a:rPr>
                <a:t>分析入门介绍</a:t>
              </a:r>
            </a:p>
          </p:txBody>
        </p:sp>
        <p:grpSp>
          <p:nvGrpSpPr>
            <p:cNvPr id="15" name="组合 14"/>
            <p:cNvGrpSpPr/>
            <p:nvPr/>
          </p:nvGrpSpPr>
          <p:grpSpPr>
            <a:xfrm>
              <a:off x="5554037" y="324165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95286" y="296037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TWO</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19</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一</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基本概念</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9" name="文本框 8">
            <a:extLst>
              <a:ext uri="{FF2B5EF4-FFF2-40B4-BE49-F238E27FC236}">
                <a16:creationId xmlns:a16="http://schemas.microsoft.com/office/drawing/2014/main" id="{BB1AE5F2-41DE-43B2-905C-82B486ED2E11}"/>
              </a:ext>
            </a:extLst>
          </p:cNvPr>
          <p:cNvSpPr txBox="1"/>
          <p:nvPr/>
        </p:nvSpPr>
        <p:spPr>
          <a:xfrm>
            <a:off x="838188" y="1162455"/>
            <a:ext cx="10820411" cy="4204356"/>
          </a:xfrm>
          <a:prstGeom prst="rect">
            <a:avLst/>
          </a:prstGeom>
          <a:noFill/>
        </p:spPr>
        <p:txBody>
          <a:bodyPr wrap="square" rtlCol="0">
            <a:spAutoFit/>
          </a:bodyPr>
          <a:lstStyle/>
          <a:p>
            <a:pPr>
              <a:lnSpc>
                <a:spcPct val="150000"/>
              </a:lnSpc>
            </a:pPr>
            <a:r>
              <a:rPr lang="en-US" altLang="zh-CN" dirty="0"/>
              <a:t>A meta-analysis is </a:t>
            </a:r>
            <a:r>
              <a:rPr lang="en-US" altLang="zh-CN" b="1" dirty="0"/>
              <a:t>a statistical analysis method </a:t>
            </a:r>
            <a:r>
              <a:rPr lang="en-US" altLang="zh-CN" dirty="0"/>
              <a:t>that combines the results of multiple scientific studies.</a:t>
            </a:r>
          </a:p>
          <a:p>
            <a:pPr>
              <a:lnSpc>
                <a:spcPct val="150000"/>
              </a:lnSpc>
            </a:pPr>
            <a:endParaRPr lang="en-US" altLang="zh-CN" dirty="0"/>
          </a:p>
          <a:p>
            <a:pPr>
              <a:lnSpc>
                <a:spcPct val="150000"/>
              </a:lnSpc>
            </a:pPr>
            <a:r>
              <a:rPr lang="zh-CN" altLang="en-US" dirty="0"/>
              <a:t>为了解决或探讨某一问题，</a:t>
            </a:r>
            <a:r>
              <a:rPr lang="zh-CN" altLang="en-US" dirty="0">
                <a:solidFill>
                  <a:srgbClr val="0070C0"/>
                </a:solidFill>
              </a:rPr>
              <a:t>综合多篇同类研究</a:t>
            </a:r>
            <a:r>
              <a:rPr lang="zh-CN" altLang="en-US" dirty="0"/>
              <a:t>（当有多个科学研究解决同一个科学问题时，可以进行</a:t>
            </a:r>
            <a:r>
              <a:rPr lang="en-US" altLang="zh-CN" dirty="0"/>
              <a:t>meta</a:t>
            </a:r>
            <a:r>
              <a:rPr lang="zh-CN" altLang="en-US" dirty="0"/>
              <a:t>分析，这是因为单一的研究的结果可能存在一定程度的误差），目标是使用统计学方法，在更大的样本量下以更高的检验效能回答问题。</a:t>
            </a:r>
            <a:endParaRPr lang="en-US" altLang="zh-CN" dirty="0"/>
          </a:p>
          <a:p>
            <a:pPr>
              <a:lnSpc>
                <a:spcPct val="150000"/>
              </a:lnSpc>
            </a:pPr>
            <a:endParaRPr lang="en-US" altLang="zh-CN" dirty="0"/>
          </a:p>
          <a:p>
            <a:pPr>
              <a:lnSpc>
                <a:spcPct val="150000"/>
              </a:lnSpc>
            </a:pPr>
            <a:r>
              <a:rPr lang="en-US" altLang="zh-CN" dirty="0"/>
              <a:t>Meta</a:t>
            </a:r>
            <a:r>
              <a:rPr lang="zh-CN" altLang="en-US" dirty="0"/>
              <a:t>，这一词根在英语中有两层意思</a:t>
            </a:r>
            <a:endParaRPr lang="en-US" altLang="zh-CN" dirty="0"/>
          </a:p>
          <a:p>
            <a:pPr marL="800100" lvl="1" indent="-342900">
              <a:lnSpc>
                <a:spcPct val="150000"/>
              </a:lnSpc>
              <a:buFont typeface="+mj-lt"/>
              <a:buAutoNum type="alphaLcParenR"/>
            </a:pPr>
            <a:r>
              <a:rPr lang="zh-CN" altLang="en-US" dirty="0"/>
              <a:t>元、本质</a:t>
            </a:r>
            <a:endParaRPr lang="en-US" altLang="zh-CN" dirty="0"/>
          </a:p>
          <a:p>
            <a:pPr marL="800100" lvl="1" indent="-342900">
              <a:lnSpc>
                <a:spcPct val="150000"/>
              </a:lnSpc>
              <a:buFont typeface="+mj-lt"/>
              <a:buAutoNum type="alphaLcParenR"/>
            </a:pPr>
            <a:r>
              <a:rPr lang="zh-CN" altLang="en-US" dirty="0"/>
              <a:t>在</a:t>
            </a:r>
            <a:r>
              <a:rPr lang="en-US" altLang="zh-CN" dirty="0"/>
              <a:t>……</a:t>
            </a:r>
            <a:r>
              <a:rPr lang="zh-CN" altLang="en-US" dirty="0"/>
              <a:t>之上，超越</a:t>
            </a:r>
            <a:r>
              <a:rPr lang="en-US" altLang="zh-CN" dirty="0"/>
              <a:t>……</a:t>
            </a:r>
          </a:p>
          <a:p>
            <a:pPr>
              <a:lnSpc>
                <a:spcPct val="150000"/>
              </a:lnSpc>
            </a:pPr>
            <a:r>
              <a:rPr lang="en-US" altLang="zh-CN" dirty="0"/>
              <a:t>Meta analysis</a:t>
            </a:r>
            <a:r>
              <a:rPr lang="zh-CN" altLang="en-US" dirty="0"/>
              <a:t>沿用了第二层意思，可理解为</a:t>
            </a:r>
            <a:r>
              <a:rPr lang="zh-CN" altLang="en-US" dirty="0">
                <a:solidFill>
                  <a:srgbClr val="0070C0"/>
                </a:solidFill>
              </a:rPr>
              <a:t>在分析之上的分析方法</a:t>
            </a:r>
            <a:endParaRPr lang="en-US" altLang="zh-CN" dirty="0">
              <a:solidFill>
                <a:srgbClr val="0070C0"/>
              </a:solidFill>
            </a:endParaRPr>
          </a:p>
        </p:txBody>
      </p:sp>
    </p:spTree>
    <p:extLst>
      <p:ext uri="{BB962C8B-B14F-4D97-AF65-F5344CB8AC3E}">
        <p14:creationId xmlns:p14="http://schemas.microsoft.com/office/powerpoint/2010/main" val="425250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rot="10800000" flipH="1">
            <a:off x="0" y="0"/>
            <a:ext cx="3711575" cy="685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B538C527-61F0-4833-8CC8-F3CCE7560602}"/>
              </a:ext>
            </a:extLst>
          </p:cNvPr>
          <p:cNvGrpSpPr/>
          <p:nvPr/>
        </p:nvGrpSpPr>
        <p:grpSpPr>
          <a:xfrm>
            <a:off x="4578093" y="2210290"/>
            <a:ext cx="6888193" cy="828000"/>
            <a:chOff x="4578093" y="1981690"/>
            <a:chExt cx="6888193" cy="828000"/>
          </a:xfrm>
        </p:grpSpPr>
        <p:grpSp>
          <p:nvGrpSpPr>
            <p:cNvPr id="3" name="组合 2"/>
            <p:cNvGrpSpPr/>
            <p:nvPr/>
          </p:nvGrpSpPr>
          <p:grpSpPr>
            <a:xfrm>
              <a:off x="4578093" y="1981690"/>
              <a:ext cx="828000" cy="828000"/>
              <a:chOff x="1827149" y="1625954"/>
              <a:chExt cx="828000" cy="828000"/>
            </a:xfrm>
          </p:grpSpPr>
          <p:sp>
            <p:nvSpPr>
              <p:cNvPr id="9" name="椭圆 8"/>
              <p:cNvSpPr>
                <a:spLocks noChangeAspect="1"/>
              </p:cNvSpPr>
              <p:nvPr/>
            </p:nvSpPr>
            <p:spPr>
              <a:xfrm>
                <a:off x="1827149" y="1625954"/>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04142" y="1782985"/>
                <a:ext cx="674014" cy="52197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01</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17" name="文本框 16"/>
            <p:cNvSpPr txBox="1"/>
            <p:nvPr/>
          </p:nvSpPr>
          <p:spPr>
            <a:xfrm>
              <a:off x="5945939" y="2162307"/>
              <a:ext cx="5520347" cy="584775"/>
            </a:xfrm>
            <a:prstGeom prst="rect">
              <a:avLst/>
            </a:prstGeom>
            <a:noFill/>
          </p:spPr>
          <p:txBody>
            <a:bodyPr wrap="square" rtlCol="0">
              <a:spAutoFit/>
            </a:bodyPr>
            <a:lstStyle/>
            <a:p>
              <a:r>
                <a:rPr lang="zh-CN" altLang="en-US" sz="3200" b="1" dirty="0">
                  <a:solidFill>
                    <a:schemeClr val="tx1">
                      <a:lumMod val="85000"/>
                      <a:lumOff val="15000"/>
                    </a:schemeClr>
                  </a:solidFill>
                  <a:latin typeface="微软雅黑" panose="020B0503020204020204" charset="-122"/>
                  <a:ea typeface="微软雅黑" panose="020B0503020204020204" charset="-122"/>
                </a:rPr>
                <a:t>中国国际体育用品博览会简介</a:t>
              </a:r>
              <a:endParaRPr lang="en-US" altLang="zh-CN" sz="32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19" name="组合 18">
            <a:extLst>
              <a:ext uri="{FF2B5EF4-FFF2-40B4-BE49-F238E27FC236}">
                <a16:creationId xmlns:a16="http://schemas.microsoft.com/office/drawing/2014/main" id="{B481AEF2-72BB-4A60-88D0-7D80FA60DFB1}"/>
              </a:ext>
            </a:extLst>
          </p:cNvPr>
          <p:cNvGrpSpPr/>
          <p:nvPr/>
        </p:nvGrpSpPr>
        <p:grpSpPr>
          <a:xfrm>
            <a:off x="4578093" y="4091681"/>
            <a:ext cx="5781096" cy="828000"/>
            <a:chOff x="4578093" y="4396481"/>
            <a:chExt cx="5781096" cy="828000"/>
          </a:xfrm>
        </p:grpSpPr>
        <p:grpSp>
          <p:nvGrpSpPr>
            <p:cNvPr id="7" name="组合 6"/>
            <p:cNvGrpSpPr/>
            <p:nvPr/>
          </p:nvGrpSpPr>
          <p:grpSpPr>
            <a:xfrm>
              <a:off x="4578093" y="4396481"/>
              <a:ext cx="828000" cy="828000"/>
              <a:chOff x="2984793" y="4046659"/>
              <a:chExt cx="828000" cy="828000"/>
            </a:xfrm>
          </p:grpSpPr>
          <p:sp>
            <p:nvSpPr>
              <p:cNvPr id="11" name="椭圆 10"/>
              <p:cNvSpPr>
                <a:spLocks noChangeAspect="1"/>
              </p:cNvSpPr>
              <p:nvPr/>
            </p:nvSpPr>
            <p:spPr>
              <a:xfrm>
                <a:off x="2984793" y="4046659"/>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61786" y="4199049"/>
                <a:ext cx="674014" cy="52197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02</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22" name="文本框 21"/>
            <p:cNvSpPr txBox="1"/>
            <p:nvPr/>
          </p:nvSpPr>
          <p:spPr>
            <a:xfrm>
              <a:off x="5945940" y="4572184"/>
              <a:ext cx="4413249" cy="584775"/>
            </a:xfrm>
            <a:prstGeom prst="rect">
              <a:avLst/>
            </a:prstGeom>
            <a:noFill/>
          </p:spPr>
          <p:txBody>
            <a:bodyPr wrap="square" rtlCol="0">
              <a:spAutoFit/>
            </a:bodyPr>
            <a:lstStyle/>
            <a:p>
              <a:r>
                <a:rPr lang="en-US" altLang="zh-CN" sz="3200" b="1" dirty="0">
                  <a:solidFill>
                    <a:schemeClr val="tx1">
                      <a:lumMod val="85000"/>
                      <a:lumOff val="15000"/>
                    </a:schemeClr>
                  </a:solidFill>
                  <a:latin typeface="微软雅黑" panose="020B0503020204020204" charset="-122"/>
                  <a:ea typeface="微软雅黑" panose="020B0503020204020204" charset="-122"/>
                </a:rPr>
                <a:t>Meta</a:t>
              </a:r>
              <a:r>
                <a:rPr lang="zh-CN" altLang="en-US" sz="3200" b="1" dirty="0">
                  <a:solidFill>
                    <a:schemeClr val="tx1">
                      <a:lumMod val="85000"/>
                      <a:lumOff val="15000"/>
                    </a:schemeClr>
                  </a:solidFill>
                  <a:latin typeface="微软雅黑" panose="020B0503020204020204" charset="-122"/>
                  <a:ea typeface="微软雅黑" panose="020B0503020204020204" charset="-122"/>
                </a:rPr>
                <a:t>分析入门介绍</a:t>
              </a:r>
              <a:endParaRPr lang="en-US" altLang="zh-CN" sz="32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25" name="文本框 24"/>
          <p:cNvSpPr txBox="1"/>
          <p:nvPr/>
        </p:nvSpPr>
        <p:spPr>
          <a:xfrm>
            <a:off x="1495425" y="244080"/>
            <a:ext cx="4205521" cy="922020"/>
          </a:xfrm>
          <a:prstGeom prst="rect">
            <a:avLst/>
          </a:prstGeom>
          <a:noFill/>
        </p:spPr>
        <p:txBody>
          <a:bodyPr wrap="square" rtlCol="0">
            <a:spAutoFit/>
          </a:bodyPr>
          <a:lstStyle/>
          <a:p>
            <a:pPr algn="ctr"/>
            <a:r>
              <a:rPr lang="en-US" altLang="zh-CN" sz="5400" b="1" dirty="0">
                <a:latin typeface="Times New Roman" panose="02020603050405020304" pitchFamily="18" charset="0"/>
                <a:cs typeface="Times New Roman" panose="02020603050405020304" pitchFamily="18" charset="0"/>
              </a:rPr>
              <a:t>CONTENT</a:t>
            </a:r>
            <a:endParaRPr lang="zh-CN" altLang="en-US" sz="54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1076940" y="146685"/>
            <a:ext cx="984250" cy="847725"/>
          </a:xfrm>
          <a:prstGeom prst="rect">
            <a:avLst/>
          </a:prstGeom>
        </p:spPr>
      </p:pic>
      <p:sp>
        <p:nvSpPr>
          <p:cNvPr id="8" name="文本框 7"/>
          <p:cNvSpPr txBox="1"/>
          <p:nvPr/>
        </p:nvSpPr>
        <p:spPr>
          <a:xfrm>
            <a:off x="-10160" y="2059305"/>
            <a:ext cx="3684270" cy="3138170"/>
          </a:xfrm>
          <a:prstGeom prst="rect">
            <a:avLst/>
          </a:prstGeom>
          <a:noFill/>
        </p:spPr>
        <p:txBody>
          <a:bodyPr wrap="square" rtlCol="0">
            <a:spAutoFit/>
          </a:bodyPr>
          <a:lstStyle/>
          <a:p>
            <a:pPr algn="ctr"/>
            <a:r>
              <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目</a:t>
            </a:r>
          </a:p>
          <a:p>
            <a:pPr algn="ctr"/>
            <a:endPar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pPr algn="ctr"/>
            <a:r>
              <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20</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一</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基本概念</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9" name="文本框 8">
            <a:extLst>
              <a:ext uri="{FF2B5EF4-FFF2-40B4-BE49-F238E27FC236}">
                <a16:creationId xmlns:a16="http://schemas.microsoft.com/office/drawing/2014/main" id="{BB1AE5F2-41DE-43B2-905C-82B486ED2E11}"/>
              </a:ext>
            </a:extLst>
          </p:cNvPr>
          <p:cNvSpPr txBox="1"/>
          <p:nvPr/>
        </p:nvSpPr>
        <p:spPr>
          <a:xfrm>
            <a:off x="838188" y="1708555"/>
            <a:ext cx="10820411" cy="4619854"/>
          </a:xfrm>
          <a:prstGeom prst="rect">
            <a:avLst/>
          </a:prstGeom>
          <a:noFill/>
        </p:spPr>
        <p:txBody>
          <a:bodyPr wrap="square" rtlCol="0">
            <a:spAutoFit/>
          </a:bodyPr>
          <a:lstStyle/>
          <a:p>
            <a:pPr>
              <a:lnSpc>
                <a:spcPct val="150000"/>
              </a:lnSpc>
            </a:pPr>
            <a:r>
              <a:rPr lang="zh-CN" altLang="en-US" b="1" dirty="0"/>
              <a:t>文献综述</a:t>
            </a:r>
            <a:r>
              <a:rPr lang="zh-CN" altLang="en-US" dirty="0"/>
              <a:t>（</a:t>
            </a:r>
            <a:r>
              <a:rPr lang="en-US" altLang="zh-CN" dirty="0"/>
              <a:t>Review</a:t>
            </a:r>
            <a:r>
              <a:rPr lang="zh-CN" altLang="en-US" dirty="0"/>
              <a:t>）是指针对某一个领域、某一个专业或某一个方向的课题、问题或研究专题，</a:t>
            </a:r>
            <a:r>
              <a:rPr lang="zh-CN" altLang="en-US" dirty="0">
                <a:solidFill>
                  <a:srgbClr val="0070C0"/>
                </a:solidFill>
              </a:rPr>
              <a:t>搜集大量资料，通过分析、阅读、整理，提炼出本领域的最新进展，学术见解或建议，做出综合性介绍和阐述</a:t>
            </a:r>
            <a:r>
              <a:rPr lang="zh-CN" altLang="en-US" dirty="0"/>
              <a:t>的一种学术论文。</a:t>
            </a:r>
            <a:endParaRPr lang="en-US" altLang="zh-CN" dirty="0"/>
          </a:p>
          <a:p>
            <a:pPr>
              <a:lnSpc>
                <a:spcPct val="150000"/>
              </a:lnSpc>
            </a:pPr>
            <a:r>
              <a:rPr lang="zh-CN" altLang="en-US" b="1" dirty="0"/>
              <a:t>系统评价</a:t>
            </a:r>
            <a:r>
              <a:rPr lang="zh-CN" altLang="en-US" dirty="0"/>
              <a:t>（</a:t>
            </a:r>
            <a:r>
              <a:rPr lang="en-US" altLang="zh-CN" dirty="0">
                <a:solidFill>
                  <a:srgbClr val="0070C0"/>
                </a:solidFill>
              </a:rPr>
              <a:t>Systematic</a:t>
            </a:r>
            <a:r>
              <a:rPr lang="en-US" altLang="zh-CN" dirty="0"/>
              <a:t> Review</a:t>
            </a:r>
            <a:r>
              <a:rPr lang="zh-CN" altLang="en-US" dirty="0"/>
              <a:t>）则是指针对某一具体临床问题（如疾病的病因、诊断、治疗和护理等），</a:t>
            </a:r>
            <a:r>
              <a:rPr lang="zh-CN" altLang="en-US" dirty="0">
                <a:solidFill>
                  <a:srgbClr val="0070C0"/>
                </a:solidFill>
              </a:rPr>
              <a:t>系统、全面地收集</a:t>
            </a:r>
            <a:r>
              <a:rPr lang="zh-CN" altLang="en-US" dirty="0"/>
              <a:t>现有已发表论文或未发表的临床研究，采用临床流行病学严格评价文献的原则和方法，筛选出符合质量标准的文献，</a:t>
            </a:r>
            <a:r>
              <a:rPr lang="zh-CN" altLang="en-US" dirty="0">
                <a:solidFill>
                  <a:srgbClr val="0070C0"/>
                </a:solidFill>
              </a:rPr>
              <a:t>进行定性或定量地合成</a:t>
            </a:r>
            <a:r>
              <a:rPr lang="zh-CN" altLang="en-US" dirty="0"/>
              <a:t>，得出可靠的</a:t>
            </a:r>
            <a:r>
              <a:rPr lang="zh-CN" altLang="en-US" dirty="0">
                <a:solidFill>
                  <a:srgbClr val="0070C0"/>
                </a:solidFill>
              </a:rPr>
              <a:t>综合结论</a:t>
            </a:r>
            <a:endParaRPr lang="en-US" altLang="zh-CN" dirty="0">
              <a:solidFill>
                <a:srgbClr val="0070C0"/>
              </a:solidFill>
            </a:endParaRPr>
          </a:p>
          <a:p>
            <a:pPr>
              <a:lnSpc>
                <a:spcPct val="150000"/>
              </a:lnSpc>
            </a:pPr>
            <a:endParaRPr lang="en-US" altLang="zh-CN" dirty="0">
              <a:solidFill>
                <a:srgbClr val="0070C0"/>
              </a:solidFill>
            </a:endParaRPr>
          </a:p>
          <a:p>
            <a:pPr>
              <a:lnSpc>
                <a:spcPct val="150000"/>
              </a:lnSpc>
            </a:pPr>
            <a:r>
              <a:rPr lang="zh-CN" altLang="en-US" dirty="0"/>
              <a:t>系统评价更加强调</a:t>
            </a:r>
            <a:endParaRPr lang="en-US" altLang="zh-CN" dirty="0"/>
          </a:p>
          <a:p>
            <a:pPr>
              <a:lnSpc>
                <a:spcPct val="150000"/>
              </a:lnSpc>
            </a:pPr>
            <a:r>
              <a:rPr lang="zh-CN" altLang="en-US" dirty="0"/>
              <a:t>“收集文献的过程需要 </a:t>
            </a:r>
            <a:r>
              <a:rPr lang="zh-CN" altLang="en-US" dirty="0">
                <a:solidFill>
                  <a:srgbClr val="0070C0"/>
                </a:solidFill>
              </a:rPr>
              <a:t>系统而全面</a:t>
            </a:r>
            <a:r>
              <a:rPr lang="zh-CN" altLang="en-US" dirty="0"/>
              <a:t>，筛选文献的方法需要按照 </a:t>
            </a:r>
            <a:r>
              <a:rPr lang="zh-CN" altLang="en-US" dirty="0">
                <a:solidFill>
                  <a:srgbClr val="0070C0"/>
                </a:solidFill>
              </a:rPr>
              <a:t>严格的规范和方法</a:t>
            </a:r>
            <a:r>
              <a:rPr lang="zh-CN" altLang="en-US" dirty="0"/>
              <a:t>， ”</a:t>
            </a:r>
            <a:endParaRPr lang="en-US" altLang="zh-CN" dirty="0"/>
          </a:p>
          <a:p>
            <a:pPr>
              <a:lnSpc>
                <a:spcPct val="150000"/>
              </a:lnSpc>
            </a:pPr>
            <a:r>
              <a:rPr lang="zh-CN" altLang="en-US" dirty="0"/>
              <a:t>定性和定量地合成必须参照临床流行病学的原则进行。</a:t>
            </a:r>
            <a:endParaRPr lang="en-US" altLang="zh-CN" dirty="0"/>
          </a:p>
          <a:p>
            <a:pPr>
              <a:lnSpc>
                <a:spcPct val="150000"/>
              </a:lnSpc>
            </a:pPr>
            <a:r>
              <a:rPr lang="zh-CN" altLang="en-US" dirty="0"/>
              <a:t>是一整套具有</a:t>
            </a:r>
            <a:r>
              <a:rPr lang="zh-CN" altLang="en-US" dirty="0">
                <a:solidFill>
                  <a:srgbClr val="0070C0"/>
                </a:solidFill>
              </a:rPr>
              <a:t>可重复性、客观性的</a:t>
            </a:r>
            <a:r>
              <a:rPr lang="zh-CN" altLang="en-US" b="1" dirty="0">
                <a:solidFill>
                  <a:srgbClr val="0070C0"/>
                </a:solidFill>
              </a:rPr>
              <a:t>工作流程</a:t>
            </a:r>
            <a:r>
              <a:rPr lang="zh-CN" altLang="en-US" dirty="0"/>
              <a:t>。确保了系统评价结果的稳健性和可验证性。</a:t>
            </a:r>
            <a:endParaRPr lang="en-US" altLang="zh-CN" dirty="0"/>
          </a:p>
        </p:txBody>
      </p:sp>
      <p:sp>
        <p:nvSpPr>
          <p:cNvPr id="10" name="文本框 9">
            <a:extLst>
              <a:ext uri="{FF2B5EF4-FFF2-40B4-BE49-F238E27FC236}">
                <a16:creationId xmlns:a16="http://schemas.microsoft.com/office/drawing/2014/main" id="{EF861AAE-D742-48DF-B80A-E5E8AEE12439}"/>
              </a:ext>
            </a:extLst>
          </p:cNvPr>
          <p:cNvSpPr txBox="1"/>
          <p:nvPr/>
        </p:nvSpPr>
        <p:spPr>
          <a:xfrm>
            <a:off x="838187" y="1132881"/>
            <a:ext cx="10820411" cy="464871"/>
          </a:xfrm>
          <a:prstGeom prst="rect">
            <a:avLst/>
          </a:prstGeom>
          <a:noFill/>
        </p:spPr>
        <p:txBody>
          <a:bodyPr wrap="square" rtlCol="0">
            <a:spAutoFit/>
          </a:bodyPr>
          <a:lstStyle/>
          <a:p>
            <a:pPr>
              <a:lnSpc>
                <a:spcPct val="150000"/>
              </a:lnSpc>
            </a:pPr>
            <a:r>
              <a:rPr lang="zh-CN" altLang="en-US" b="1" dirty="0"/>
              <a:t>系统评价与文献综述的区别</a:t>
            </a:r>
            <a:endParaRPr lang="en-US" altLang="zh-CN" b="1" dirty="0"/>
          </a:p>
        </p:txBody>
      </p:sp>
    </p:spTree>
    <p:extLst>
      <p:ext uri="{BB962C8B-B14F-4D97-AF65-F5344CB8AC3E}">
        <p14:creationId xmlns:p14="http://schemas.microsoft.com/office/powerpoint/2010/main" val="3549536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21</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一</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基本概念</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9" name="文本框 8">
            <a:extLst>
              <a:ext uri="{FF2B5EF4-FFF2-40B4-BE49-F238E27FC236}">
                <a16:creationId xmlns:a16="http://schemas.microsoft.com/office/drawing/2014/main" id="{BB1AE5F2-41DE-43B2-905C-82B486ED2E11}"/>
              </a:ext>
            </a:extLst>
          </p:cNvPr>
          <p:cNvSpPr txBox="1"/>
          <p:nvPr/>
        </p:nvSpPr>
        <p:spPr>
          <a:xfrm>
            <a:off x="838186" y="1937981"/>
            <a:ext cx="10820411" cy="1295868"/>
          </a:xfrm>
          <a:prstGeom prst="rect">
            <a:avLst/>
          </a:prstGeom>
          <a:noFill/>
        </p:spPr>
        <p:txBody>
          <a:bodyPr wrap="square" rtlCol="0">
            <a:spAutoFit/>
          </a:bodyPr>
          <a:lstStyle/>
          <a:p>
            <a:pPr>
              <a:lnSpc>
                <a:spcPct val="150000"/>
              </a:lnSpc>
            </a:pPr>
            <a:r>
              <a:rPr lang="en-US" altLang="zh-CN" b="1" dirty="0"/>
              <a:t>Meta</a:t>
            </a:r>
            <a:r>
              <a:rPr lang="zh-CN" altLang="en-US" b="1" dirty="0"/>
              <a:t>分析是一种统计分析方法，而系统评价是一种研究类型</a:t>
            </a:r>
            <a:endParaRPr lang="en-US" altLang="zh-CN" b="1" dirty="0"/>
          </a:p>
          <a:p>
            <a:pPr>
              <a:lnSpc>
                <a:spcPct val="150000"/>
              </a:lnSpc>
            </a:pPr>
            <a:endParaRPr lang="en-US" altLang="zh-CN" b="1" dirty="0"/>
          </a:p>
          <a:p>
            <a:pPr>
              <a:lnSpc>
                <a:spcPct val="150000"/>
              </a:lnSpc>
            </a:pPr>
            <a:r>
              <a:rPr lang="en-US" altLang="zh-CN" b="1" dirty="0"/>
              <a:t>Meta</a:t>
            </a:r>
            <a:r>
              <a:rPr lang="zh-CN" altLang="en-US" b="1" dirty="0"/>
              <a:t>分析只是系统评价在定量合成过程中用到的方法</a:t>
            </a:r>
            <a:endParaRPr lang="en-US" altLang="zh-CN" dirty="0"/>
          </a:p>
        </p:txBody>
      </p:sp>
      <p:sp>
        <p:nvSpPr>
          <p:cNvPr id="10" name="文本框 9">
            <a:extLst>
              <a:ext uri="{FF2B5EF4-FFF2-40B4-BE49-F238E27FC236}">
                <a16:creationId xmlns:a16="http://schemas.microsoft.com/office/drawing/2014/main" id="{EF861AAE-D742-48DF-B80A-E5E8AEE12439}"/>
              </a:ext>
            </a:extLst>
          </p:cNvPr>
          <p:cNvSpPr txBox="1"/>
          <p:nvPr/>
        </p:nvSpPr>
        <p:spPr>
          <a:xfrm>
            <a:off x="838187" y="1132881"/>
            <a:ext cx="10820411" cy="464871"/>
          </a:xfrm>
          <a:prstGeom prst="rect">
            <a:avLst/>
          </a:prstGeom>
          <a:noFill/>
        </p:spPr>
        <p:txBody>
          <a:bodyPr wrap="square" rtlCol="0">
            <a:spAutoFit/>
          </a:bodyPr>
          <a:lstStyle/>
          <a:p>
            <a:pPr>
              <a:lnSpc>
                <a:spcPct val="150000"/>
              </a:lnSpc>
            </a:pPr>
            <a:r>
              <a:rPr lang="zh-CN" altLang="en-US" b="1" dirty="0"/>
              <a:t>很多人将系统评价和</a:t>
            </a:r>
            <a:r>
              <a:rPr lang="en-US" altLang="zh-CN" b="1" dirty="0"/>
              <a:t>Meta</a:t>
            </a:r>
            <a:r>
              <a:rPr lang="zh-CN" altLang="en-US" b="1" dirty="0"/>
              <a:t>分析混为一谈</a:t>
            </a:r>
            <a:endParaRPr lang="en-US" altLang="zh-CN" b="1" dirty="0"/>
          </a:p>
        </p:txBody>
      </p:sp>
    </p:spTree>
    <p:extLst>
      <p:ext uri="{BB962C8B-B14F-4D97-AF65-F5344CB8AC3E}">
        <p14:creationId xmlns:p14="http://schemas.microsoft.com/office/powerpoint/2010/main" val="2447868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22</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一</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基本概念</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10" name="文本框 9">
            <a:extLst>
              <a:ext uri="{FF2B5EF4-FFF2-40B4-BE49-F238E27FC236}">
                <a16:creationId xmlns:a16="http://schemas.microsoft.com/office/drawing/2014/main" id="{EF861AAE-D742-48DF-B80A-E5E8AEE12439}"/>
              </a:ext>
            </a:extLst>
          </p:cNvPr>
          <p:cNvSpPr txBox="1"/>
          <p:nvPr/>
        </p:nvSpPr>
        <p:spPr>
          <a:xfrm>
            <a:off x="838187" y="1132881"/>
            <a:ext cx="10820411" cy="464871"/>
          </a:xfrm>
          <a:prstGeom prst="rect">
            <a:avLst/>
          </a:prstGeom>
          <a:noFill/>
        </p:spPr>
        <p:txBody>
          <a:bodyPr wrap="square" rtlCol="0">
            <a:spAutoFit/>
          </a:bodyPr>
          <a:lstStyle/>
          <a:p>
            <a:pPr>
              <a:lnSpc>
                <a:spcPct val="150000"/>
              </a:lnSpc>
            </a:pPr>
            <a:r>
              <a:rPr lang="zh-CN" altLang="en-US" b="1" dirty="0"/>
              <a:t>所以，</a:t>
            </a:r>
            <a:r>
              <a:rPr lang="en-US" altLang="zh-CN" b="1" dirty="0"/>
              <a:t>Systematic Review &amp; Meta Analysis </a:t>
            </a:r>
            <a:r>
              <a:rPr lang="zh-CN" altLang="en-US" b="1" dirty="0"/>
              <a:t>的组合很常见</a:t>
            </a:r>
            <a:endParaRPr lang="en-US" altLang="zh-CN" b="1" dirty="0"/>
          </a:p>
        </p:txBody>
      </p:sp>
      <p:pic>
        <p:nvPicPr>
          <p:cNvPr id="3" name="图片 2">
            <a:extLst>
              <a:ext uri="{FF2B5EF4-FFF2-40B4-BE49-F238E27FC236}">
                <a16:creationId xmlns:a16="http://schemas.microsoft.com/office/drawing/2014/main" id="{C3444F27-F4D2-4198-87A0-3F82777AB756}"/>
              </a:ext>
            </a:extLst>
          </p:cNvPr>
          <p:cNvPicPr>
            <a:picLocks noChangeAspect="1"/>
          </p:cNvPicPr>
          <p:nvPr/>
        </p:nvPicPr>
        <p:blipFill>
          <a:blip r:embed="rId6"/>
          <a:stretch>
            <a:fillRect/>
          </a:stretch>
        </p:blipFill>
        <p:spPr>
          <a:xfrm>
            <a:off x="1219153" y="1687023"/>
            <a:ext cx="6375447" cy="1623456"/>
          </a:xfrm>
          <a:prstGeom prst="rect">
            <a:avLst/>
          </a:prstGeom>
        </p:spPr>
      </p:pic>
      <p:pic>
        <p:nvPicPr>
          <p:cNvPr id="5" name="图片 4">
            <a:extLst>
              <a:ext uri="{FF2B5EF4-FFF2-40B4-BE49-F238E27FC236}">
                <a16:creationId xmlns:a16="http://schemas.microsoft.com/office/drawing/2014/main" id="{F28B61A6-D598-4542-862B-F865404B39C5}"/>
              </a:ext>
            </a:extLst>
          </p:cNvPr>
          <p:cNvPicPr>
            <a:picLocks noChangeAspect="1"/>
          </p:cNvPicPr>
          <p:nvPr/>
        </p:nvPicPr>
        <p:blipFill>
          <a:blip r:embed="rId7"/>
          <a:stretch>
            <a:fillRect/>
          </a:stretch>
        </p:blipFill>
        <p:spPr>
          <a:xfrm>
            <a:off x="1136775" y="3429000"/>
            <a:ext cx="6399088" cy="1633629"/>
          </a:xfrm>
          <a:prstGeom prst="rect">
            <a:avLst/>
          </a:prstGeom>
        </p:spPr>
      </p:pic>
      <p:pic>
        <p:nvPicPr>
          <p:cNvPr id="7" name="图片 6">
            <a:extLst>
              <a:ext uri="{FF2B5EF4-FFF2-40B4-BE49-F238E27FC236}">
                <a16:creationId xmlns:a16="http://schemas.microsoft.com/office/drawing/2014/main" id="{6E5BA6CE-0921-43BA-A100-057D14AE1BD1}"/>
              </a:ext>
            </a:extLst>
          </p:cNvPr>
          <p:cNvPicPr>
            <a:picLocks noChangeAspect="1"/>
          </p:cNvPicPr>
          <p:nvPr/>
        </p:nvPicPr>
        <p:blipFill>
          <a:blip r:embed="rId8"/>
          <a:stretch>
            <a:fillRect/>
          </a:stretch>
        </p:blipFill>
        <p:spPr>
          <a:xfrm>
            <a:off x="1136776" y="5051550"/>
            <a:ext cx="6375448" cy="1773303"/>
          </a:xfrm>
          <a:prstGeom prst="rect">
            <a:avLst/>
          </a:prstGeom>
        </p:spPr>
      </p:pic>
    </p:spTree>
    <p:extLst>
      <p:ext uri="{BB962C8B-B14F-4D97-AF65-F5344CB8AC3E}">
        <p14:creationId xmlns:p14="http://schemas.microsoft.com/office/powerpoint/2010/main" val="66333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一</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基本概念</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10" name="文本框 9">
            <a:extLst>
              <a:ext uri="{FF2B5EF4-FFF2-40B4-BE49-F238E27FC236}">
                <a16:creationId xmlns:a16="http://schemas.microsoft.com/office/drawing/2014/main" id="{EF861AAE-D742-48DF-B80A-E5E8AEE12439}"/>
              </a:ext>
            </a:extLst>
          </p:cNvPr>
          <p:cNvSpPr txBox="1"/>
          <p:nvPr/>
        </p:nvSpPr>
        <p:spPr>
          <a:xfrm>
            <a:off x="838187" y="1132881"/>
            <a:ext cx="10820411" cy="2126864"/>
          </a:xfrm>
          <a:prstGeom prst="rect">
            <a:avLst/>
          </a:prstGeom>
          <a:noFill/>
        </p:spPr>
        <p:txBody>
          <a:bodyPr wrap="square" rtlCol="0">
            <a:spAutoFit/>
          </a:bodyPr>
          <a:lstStyle/>
          <a:p>
            <a:pPr>
              <a:lnSpc>
                <a:spcPct val="150000"/>
              </a:lnSpc>
            </a:pPr>
            <a:r>
              <a:rPr lang="zh-CN" altLang="en-US" b="1" dirty="0"/>
              <a:t>为什么有的是 </a:t>
            </a:r>
            <a:r>
              <a:rPr lang="en-US" altLang="zh-CN" b="1" dirty="0"/>
              <a:t>a systematic review and Meta-analysis</a:t>
            </a:r>
            <a:r>
              <a:rPr lang="zh-CN" altLang="en-US" b="1" dirty="0"/>
              <a:t>，有的只是</a:t>
            </a:r>
            <a:r>
              <a:rPr lang="en-US" altLang="zh-CN" b="1" dirty="0"/>
              <a:t> a systematic review</a:t>
            </a:r>
            <a:r>
              <a:rPr lang="zh-CN" altLang="en-US" b="1" dirty="0"/>
              <a:t>？</a:t>
            </a:r>
            <a:endParaRPr lang="en-US" altLang="zh-CN" b="1" dirty="0"/>
          </a:p>
          <a:p>
            <a:pPr>
              <a:lnSpc>
                <a:spcPct val="150000"/>
              </a:lnSpc>
            </a:pPr>
            <a:endParaRPr lang="en-US" altLang="zh-CN" b="1" dirty="0"/>
          </a:p>
          <a:p>
            <a:pPr>
              <a:lnSpc>
                <a:spcPct val="150000"/>
              </a:lnSpc>
            </a:pPr>
            <a:r>
              <a:rPr lang="zh-CN" altLang="en-US" dirty="0"/>
              <a:t>因为</a:t>
            </a:r>
            <a:r>
              <a:rPr lang="zh-CN" altLang="en-US" dirty="0">
                <a:solidFill>
                  <a:srgbClr val="0070C0"/>
                </a:solidFill>
              </a:rPr>
              <a:t>系统评价也分定性和定量地合成</a:t>
            </a:r>
            <a:r>
              <a:rPr lang="zh-CN" altLang="en-US" dirty="0"/>
              <a:t>，</a:t>
            </a:r>
            <a:endParaRPr lang="en-US" altLang="zh-CN" dirty="0"/>
          </a:p>
          <a:p>
            <a:pPr>
              <a:lnSpc>
                <a:spcPct val="150000"/>
              </a:lnSpc>
            </a:pPr>
            <a:r>
              <a:rPr lang="zh-CN" altLang="en-US" dirty="0"/>
              <a:t>定量分析且用了</a:t>
            </a:r>
            <a:r>
              <a:rPr lang="en-US" altLang="zh-CN" dirty="0"/>
              <a:t>Meta</a:t>
            </a:r>
            <a:r>
              <a:rPr lang="zh-CN" altLang="en-US" dirty="0"/>
              <a:t>分析方法则应该使用 </a:t>
            </a:r>
            <a:r>
              <a:rPr lang="en-US" altLang="zh-CN" b="1" dirty="0"/>
              <a:t>a systematic review and Meta-analysis</a:t>
            </a:r>
          </a:p>
          <a:p>
            <a:pPr>
              <a:lnSpc>
                <a:spcPct val="150000"/>
              </a:lnSpc>
            </a:pPr>
            <a:r>
              <a:rPr lang="zh-CN" altLang="en-US" dirty="0"/>
              <a:t>如果是定性分析没用到</a:t>
            </a:r>
            <a:r>
              <a:rPr lang="en-US" altLang="zh-CN" dirty="0"/>
              <a:t>Meta</a:t>
            </a:r>
            <a:r>
              <a:rPr lang="zh-CN" altLang="en-US" dirty="0"/>
              <a:t>分析方法的系统评价则可以使用 </a:t>
            </a:r>
            <a:r>
              <a:rPr lang="en-US" altLang="zh-CN" b="1" dirty="0"/>
              <a:t>a systematic review</a:t>
            </a:r>
            <a:endParaRPr lang="en-US" altLang="zh-CN" dirty="0"/>
          </a:p>
        </p:txBody>
      </p:sp>
    </p:spTree>
    <p:extLst>
      <p:ext uri="{BB962C8B-B14F-4D97-AF65-F5344CB8AC3E}">
        <p14:creationId xmlns:p14="http://schemas.microsoft.com/office/powerpoint/2010/main" val="215472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二</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历史发展</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9" name="文本框 8">
            <a:extLst>
              <a:ext uri="{FF2B5EF4-FFF2-40B4-BE49-F238E27FC236}">
                <a16:creationId xmlns:a16="http://schemas.microsoft.com/office/drawing/2014/main" id="{BB1AE5F2-41DE-43B2-905C-82B486ED2E11}"/>
              </a:ext>
            </a:extLst>
          </p:cNvPr>
          <p:cNvSpPr txBox="1"/>
          <p:nvPr/>
        </p:nvSpPr>
        <p:spPr>
          <a:xfrm>
            <a:off x="838188" y="1162455"/>
            <a:ext cx="11019728" cy="33720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meta</a:t>
            </a:r>
            <a:r>
              <a:rPr lang="zh-CN" altLang="en-US" dirty="0"/>
              <a:t>分析的首次使用。统计学家卡尔</a:t>
            </a:r>
            <a:r>
              <a:rPr lang="en-US" altLang="zh-CN" dirty="0"/>
              <a:t>·</a:t>
            </a:r>
            <a:r>
              <a:rPr lang="zh-CN" altLang="en-US" dirty="0"/>
              <a:t>皮尔逊于</a:t>
            </a:r>
            <a:r>
              <a:rPr lang="en-US" altLang="zh-CN" dirty="0"/>
              <a:t>1904</a:t>
            </a:r>
            <a:r>
              <a:rPr lang="zh-CN" altLang="en-US" dirty="0"/>
              <a:t>年在</a:t>
            </a:r>
            <a:r>
              <a:rPr lang="en-US" altLang="zh-CN" dirty="0"/>
              <a:t>《</a:t>
            </a:r>
            <a:r>
              <a:rPr lang="zh-CN" altLang="en-US" dirty="0"/>
              <a:t>英国医学杂志</a:t>
            </a:r>
            <a:r>
              <a:rPr lang="en-US" altLang="zh-CN" dirty="0"/>
              <a:t>》</a:t>
            </a:r>
            <a:r>
              <a:rPr lang="zh-CN" altLang="en-US" dirty="0"/>
              <a:t>上发表的论文“</a:t>
            </a:r>
            <a:r>
              <a:rPr lang="en-US" altLang="zh-CN" dirty="0"/>
              <a:t>Report on Certain Enteric Fever Inoculation Statistics</a:t>
            </a:r>
            <a:r>
              <a:rPr lang="zh-CN" altLang="en-US" dirty="0"/>
              <a:t>”整理了几项伤寒接种研究的数据。这被视为首次使用</a:t>
            </a:r>
            <a:r>
              <a:rPr lang="en-US" altLang="zh-CN" dirty="0"/>
              <a:t>meta</a:t>
            </a:r>
            <a:r>
              <a:rPr lang="zh-CN" altLang="en-US" dirty="0"/>
              <a:t>分析方法来汇总多项临床研究结果。</a:t>
            </a:r>
            <a:endParaRPr lang="en-US" altLang="zh-CN" dirty="0"/>
          </a:p>
          <a:p>
            <a:pPr marL="285750" indent="-285750">
              <a:lnSpc>
                <a:spcPct val="150000"/>
              </a:lnSpc>
              <a:buFont typeface="Arial" panose="020B0604020202020204" pitchFamily="34" charset="0"/>
              <a:buChar char="•"/>
            </a:pPr>
            <a:r>
              <a:rPr lang="zh-CN" altLang="en-US" dirty="0"/>
              <a:t>“</a:t>
            </a:r>
            <a:r>
              <a:rPr lang="en-US" altLang="zh-CN" dirty="0"/>
              <a:t>Meta analysis</a:t>
            </a:r>
            <a:r>
              <a:rPr lang="zh-CN" altLang="en-US" dirty="0"/>
              <a:t>”一词是由统计学家基恩</a:t>
            </a:r>
            <a:r>
              <a:rPr lang="en-US" altLang="zh-CN" dirty="0"/>
              <a:t>·</a:t>
            </a:r>
            <a:r>
              <a:rPr lang="zh-CN" altLang="en-US" dirty="0"/>
              <a:t>格拉斯于</a:t>
            </a:r>
            <a:r>
              <a:rPr lang="en-US" altLang="zh-CN" dirty="0"/>
              <a:t>1976</a:t>
            </a:r>
            <a:r>
              <a:rPr lang="zh-CN" altLang="en-US" dirty="0"/>
              <a:t>年提出。表达的是分析的分析（</a:t>
            </a:r>
            <a:r>
              <a:rPr lang="en-US" altLang="zh-CN" dirty="0"/>
              <a:t>analysis of analyses</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逐渐应用于其他领域</a:t>
            </a:r>
            <a:endParaRPr lang="en-US" altLang="zh-CN" dirty="0"/>
          </a:p>
          <a:p>
            <a:pPr marL="742950" lvl="1" indent="-285750">
              <a:lnSpc>
                <a:spcPct val="150000"/>
              </a:lnSpc>
              <a:buFont typeface="Wingdings" panose="05000000000000000000" pitchFamily="2" charset="2"/>
              <a:buChar char="Ø"/>
            </a:pPr>
            <a:r>
              <a:rPr lang="en-US" altLang="zh-CN" dirty="0"/>
              <a:t>1992</a:t>
            </a:r>
            <a:r>
              <a:rPr lang="zh-CN" altLang="en-US" dirty="0"/>
              <a:t>年，</a:t>
            </a:r>
            <a:r>
              <a:rPr lang="en-US" altLang="zh-CN" dirty="0"/>
              <a:t>meta</a:t>
            </a:r>
            <a:r>
              <a:rPr lang="zh-CN" altLang="en-US" dirty="0"/>
              <a:t>分析首次应用于生态问题。由杰西卡</a:t>
            </a:r>
            <a:r>
              <a:rPr lang="en-US" altLang="zh-CN" dirty="0"/>
              <a:t>·</a:t>
            </a:r>
            <a:r>
              <a:rPr lang="zh-CN" altLang="en-US" dirty="0"/>
              <a:t>古列维奇使用该方法研究田间实验中的竞争</a:t>
            </a:r>
            <a:endParaRPr lang="en-US" altLang="zh-CN" dirty="0"/>
          </a:p>
          <a:p>
            <a:pPr marL="742950" lvl="1" indent="-285750">
              <a:lnSpc>
                <a:spcPct val="150000"/>
              </a:lnSpc>
              <a:buFont typeface="Wingdings" panose="05000000000000000000" pitchFamily="2" charset="2"/>
              <a:buChar char="Ø"/>
            </a:pPr>
            <a:r>
              <a:rPr lang="en-US" altLang="zh-CN" dirty="0"/>
              <a:t>1970</a:t>
            </a:r>
            <a:r>
              <a:rPr lang="zh-CN" altLang="en-US" dirty="0"/>
              <a:t>年以来，</a:t>
            </a:r>
            <a:r>
              <a:rPr lang="en-US" altLang="zh-CN" dirty="0"/>
              <a:t>meta</a:t>
            </a:r>
            <a:r>
              <a:rPr lang="zh-CN" altLang="en-US" dirty="0"/>
              <a:t>分析逐渐应用于各个学科、领域，比如：心理学、医学、社会科学、教育学、环境科学和管理学等。</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三</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为什么做</a:t>
              </a:r>
              <a:r>
                <a:rPr lang="en-US" altLang="zh-CN" sz="2800" b="1" i="0" dirty="0">
                  <a:latin typeface="微软雅黑" panose="020B0503020204020204" charset="-122"/>
                  <a:ea typeface="微软雅黑" panose="020B0503020204020204" charset="-122"/>
                </a:rPr>
                <a:t>Meta</a:t>
              </a:r>
              <a:r>
                <a:rPr lang="zh-CN" altLang="en-US" sz="2800" b="1" i="0" dirty="0">
                  <a:latin typeface="微软雅黑" panose="020B0503020204020204" charset="-122"/>
                  <a:ea typeface="微软雅黑" panose="020B0503020204020204" charset="-122"/>
                </a:rPr>
                <a:t>分析</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9" name="文本框 8">
            <a:extLst>
              <a:ext uri="{FF2B5EF4-FFF2-40B4-BE49-F238E27FC236}">
                <a16:creationId xmlns:a16="http://schemas.microsoft.com/office/drawing/2014/main" id="{BB1AE5F2-41DE-43B2-905C-82B486ED2E11}"/>
              </a:ext>
            </a:extLst>
          </p:cNvPr>
          <p:cNvSpPr txBox="1"/>
          <p:nvPr/>
        </p:nvSpPr>
        <p:spPr>
          <a:xfrm>
            <a:off x="838188" y="1162455"/>
            <a:ext cx="10820411" cy="17100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作为最高级别证据，对临床</a:t>
            </a:r>
            <a:r>
              <a:rPr lang="en-US" altLang="zh-CN" dirty="0"/>
              <a:t>/</a:t>
            </a:r>
            <a:r>
              <a:rPr lang="zh-CN" altLang="en-US" dirty="0"/>
              <a:t>实践有</a:t>
            </a:r>
            <a:r>
              <a:rPr lang="zh-CN" altLang="en-US" b="1" dirty="0"/>
              <a:t>指导意义</a:t>
            </a:r>
            <a:r>
              <a:rPr lang="zh-CN" altLang="en-US" dirty="0"/>
              <a:t>，是临床指南制定</a:t>
            </a:r>
            <a:r>
              <a:rPr lang="en-US" altLang="zh-CN" dirty="0"/>
              <a:t>/</a:t>
            </a:r>
            <a:r>
              <a:rPr lang="zh-CN" altLang="en-US" dirty="0"/>
              <a:t>具体实践的重要依据</a:t>
            </a:r>
            <a:endParaRPr lang="en-US" altLang="zh-CN" dirty="0"/>
          </a:p>
          <a:p>
            <a:pPr marL="285750" indent="-285750">
              <a:lnSpc>
                <a:spcPct val="150000"/>
              </a:lnSpc>
              <a:buFont typeface="Arial" panose="020B0604020202020204" pitchFamily="34" charset="0"/>
              <a:buChar char="•"/>
            </a:pPr>
            <a:r>
              <a:rPr lang="zh-CN" altLang="en-US" dirty="0"/>
              <a:t>发现既往研究的不足</a:t>
            </a:r>
            <a:endParaRPr lang="en-US" altLang="zh-CN" dirty="0"/>
          </a:p>
          <a:p>
            <a:pPr marL="285750" indent="-285750">
              <a:lnSpc>
                <a:spcPct val="150000"/>
              </a:lnSpc>
              <a:buFont typeface="Arial" panose="020B0604020202020204" pitchFamily="34" charset="0"/>
              <a:buChar char="•"/>
            </a:pPr>
            <a:r>
              <a:rPr lang="zh-CN" altLang="en-US" dirty="0"/>
              <a:t>通过收集高质量文献，快速掌握一个领域的研究进展，</a:t>
            </a:r>
            <a:r>
              <a:rPr lang="zh-CN" altLang="en-US" b="1" dirty="0"/>
              <a:t>找到课题方向</a:t>
            </a:r>
            <a:endParaRPr lang="en-US" altLang="zh-CN" b="1" dirty="0"/>
          </a:p>
          <a:p>
            <a:pPr marL="285750" indent="-285750">
              <a:lnSpc>
                <a:spcPct val="150000"/>
              </a:lnSpc>
              <a:buFont typeface="Arial" panose="020B0604020202020204" pitchFamily="34" charset="0"/>
              <a:buChar char="•"/>
            </a:pPr>
            <a:r>
              <a:rPr lang="zh-CN" altLang="en-US" dirty="0"/>
              <a:t>可</a:t>
            </a:r>
            <a:r>
              <a:rPr lang="zh-CN" altLang="en-US" b="1" dirty="0"/>
              <a:t>练手科研基本技能</a:t>
            </a:r>
            <a:r>
              <a:rPr lang="zh-CN" altLang="en-US" dirty="0"/>
              <a:t>，如文献检索、数据处理、统计分析和论文写作投稿等</a:t>
            </a:r>
            <a:endParaRPr lang="en-US" altLang="zh-CN" dirty="0"/>
          </a:p>
        </p:txBody>
      </p:sp>
    </p:spTree>
    <p:extLst>
      <p:ext uri="{BB962C8B-B14F-4D97-AF65-F5344CB8AC3E}">
        <p14:creationId xmlns:p14="http://schemas.microsoft.com/office/powerpoint/2010/main" val="505818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grpSp>
        <p:nvGrpSpPr>
          <p:cNvPr id="40" name="组合 39">
            <a:extLst>
              <a:ext uri="{FF2B5EF4-FFF2-40B4-BE49-F238E27FC236}">
                <a16:creationId xmlns:a16="http://schemas.microsoft.com/office/drawing/2014/main" id="{B0BEEB63-C528-434A-849C-47146C1BAA58}"/>
              </a:ext>
            </a:extLst>
          </p:cNvPr>
          <p:cNvGrpSpPr/>
          <p:nvPr/>
        </p:nvGrpSpPr>
        <p:grpSpPr>
          <a:xfrm>
            <a:off x="766263" y="658066"/>
            <a:ext cx="6101262" cy="6199934"/>
            <a:chOff x="766263" y="658066"/>
            <a:chExt cx="6101262" cy="6199934"/>
          </a:xfrm>
        </p:grpSpPr>
        <p:pic>
          <p:nvPicPr>
            <p:cNvPr id="21" name="图片 20">
              <a:extLst>
                <a:ext uri="{FF2B5EF4-FFF2-40B4-BE49-F238E27FC236}">
                  <a16:creationId xmlns:a16="http://schemas.microsoft.com/office/drawing/2014/main" id="{B804C71E-03FF-424D-99CB-4ADAA816F834}"/>
                </a:ext>
              </a:extLst>
            </p:cNvPr>
            <p:cNvPicPr>
              <a:picLocks noChangeAspect="1"/>
            </p:cNvPicPr>
            <p:nvPr/>
          </p:nvPicPr>
          <p:blipFill rotWithShape="1">
            <a:blip r:embed="rId6">
              <a:extLst>
                <a:ext uri="{28A0092B-C50C-407E-A947-70E740481C1C}">
                  <a14:useLocalDpi xmlns:a14="http://schemas.microsoft.com/office/drawing/2010/main" val="0"/>
                </a:ext>
              </a:extLst>
            </a:blip>
            <a:srcRect l="-1" r="10292"/>
            <a:stretch/>
          </p:blipFill>
          <p:spPr>
            <a:xfrm>
              <a:off x="766263" y="658066"/>
              <a:ext cx="6088562" cy="6199934"/>
            </a:xfrm>
            <a:prstGeom prst="rect">
              <a:avLst/>
            </a:prstGeom>
          </p:spPr>
        </p:pic>
        <p:cxnSp>
          <p:nvCxnSpPr>
            <p:cNvPr id="23" name="直接箭头连接符 22">
              <a:extLst>
                <a:ext uri="{FF2B5EF4-FFF2-40B4-BE49-F238E27FC236}">
                  <a16:creationId xmlns:a16="http://schemas.microsoft.com/office/drawing/2014/main" id="{204FF058-42AF-470E-A102-9A58813DDB5C}"/>
                </a:ext>
              </a:extLst>
            </p:cNvPr>
            <p:cNvCxnSpPr>
              <a:cxnSpLocks/>
            </p:cNvCxnSpPr>
            <p:nvPr/>
          </p:nvCxnSpPr>
          <p:spPr>
            <a:xfrm>
              <a:off x="5722895" y="1601101"/>
              <a:ext cx="0" cy="337236"/>
            </a:xfrm>
            <a:prstGeom prst="straightConnector1">
              <a:avLst/>
            </a:prstGeom>
            <a:ln>
              <a:solidFill>
                <a:srgbClr val="17193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8494338-D52C-4FB5-B060-0E109DCC2549}"/>
                </a:ext>
              </a:extLst>
            </p:cNvPr>
            <p:cNvCxnSpPr>
              <a:cxnSpLocks/>
            </p:cNvCxnSpPr>
            <p:nvPr/>
          </p:nvCxnSpPr>
          <p:spPr>
            <a:xfrm>
              <a:off x="5724000" y="2403132"/>
              <a:ext cx="0" cy="337236"/>
            </a:xfrm>
            <a:prstGeom prst="straightConnector1">
              <a:avLst/>
            </a:prstGeom>
            <a:ln>
              <a:solidFill>
                <a:srgbClr val="17193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8A218FC-7D7A-45E5-9911-AE2AA4A35DE3}"/>
                </a:ext>
              </a:extLst>
            </p:cNvPr>
            <p:cNvCxnSpPr>
              <a:cxnSpLocks/>
            </p:cNvCxnSpPr>
            <p:nvPr/>
          </p:nvCxnSpPr>
          <p:spPr>
            <a:xfrm>
              <a:off x="5724000" y="3185729"/>
              <a:ext cx="0" cy="337236"/>
            </a:xfrm>
            <a:prstGeom prst="straightConnector1">
              <a:avLst/>
            </a:prstGeom>
            <a:ln>
              <a:solidFill>
                <a:srgbClr val="17193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716EBEA-7E7C-49DF-BC41-23D915643856}"/>
                </a:ext>
              </a:extLst>
            </p:cNvPr>
            <p:cNvCxnSpPr>
              <a:cxnSpLocks/>
            </p:cNvCxnSpPr>
            <p:nvPr/>
          </p:nvCxnSpPr>
          <p:spPr>
            <a:xfrm>
              <a:off x="5724000" y="3995096"/>
              <a:ext cx="0" cy="337236"/>
            </a:xfrm>
            <a:prstGeom prst="straightConnector1">
              <a:avLst/>
            </a:prstGeom>
            <a:ln>
              <a:solidFill>
                <a:srgbClr val="17193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6AC399B-4223-4F37-B2A9-935CCB271912}"/>
                </a:ext>
              </a:extLst>
            </p:cNvPr>
            <p:cNvCxnSpPr>
              <a:cxnSpLocks/>
            </p:cNvCxnSpPr>
            <p:nvPr/>
          </p:nvCxnSpPr>
          <p:spPr>
            <a:xfrm>
              <a:off x="5724000" y="4792105"/>
              <a:ext cx="0" cy="337236"/>
            </a:xfrm>
            <a:prstGeom prst="straightConnector1">
              <a:avLst/>
            </a:prstGeom>
            <a:ln>
              <a:solidFill>
                <a:srgbClr val="17193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7017FEA-A973-4809-935C-C44465FDBA53}"/>
                </a:ext>
              </a:extLst>
            </p:cNvPr>
            <p:cNvCxnSpPr>
              <a:cxnSpLocks/>
            </p:cNvCxnSpPr>
            <p:nvPr/>
          </p:nvCxnSpPr>
          <p:spPr>
            <a:xfrm>
              <a:off x="5724000" y="5582694"/>
              <a:ext cx="0" cy="337236"/>
            </a:xfrm>
            <a:prstGeom prst="straightConnector1">
              <a:avLst/>
            </a:prstGeom>
            <a:ln>
              <a:solidFill>
                <a:srgbClr val="17193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E4A3B21C-2386-4A40-B123-A298CD81888D}"/>
                </a:ext>
              </a:extLst>
            </p:cNvPr>
            <p:cNvCxnSpPr>
              <a:cxnSpLocks/>
            </p:cNvCxnSpPr>
            <p:nvPr/>
          </p:nvCxnSpPr>
          <p:spPr>
            <a:xfrm flipV="1">
              <a:off x="6854825" y="2171363"/>
              <a:ext cx="12700" cy="3184655"/>
            </a:xfrm>
            <a:prstGeom prst="bentConnector3">
              <a:avLst>
                <a:gd name="adj1" fmla="val 1800000"/>
              </a:avLst>
            </a:prstGeom>
            <a:ln>
              <a:solidFill>
                <a:srgbClr val="17193C"/>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5256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01-</a:t>
              </a:r>
              <a:r>
                <a:rPr lang="zh-CN" altLang="en-US" sz="2800" b="1" i="0" dirty="0">
                  <a:solidFill>
                    <a:srgbClr val="C00000"/>
                  </a:solidFill>
                  <a:latin typeface="微软雅黑" panose="020B0503020204020204" charset="-122"/>
                  <a:ea typeface="微软雅黑" panose="020B0503020204020204" charset="-122"/>
                </a:rPr>
                <a:t>选题</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203074"/>
          </a:xfrm>
          <a:prstGeom prst="rect">
            <a:avLst/>
          </a:prstGeom>
          <a:noFill/>
        </p:spPr>
        <p:txBody>
          <a:bodyPr wrap="square" rtlCol="0">
            <a:spAutoFit/>
          </a:bodyPr>
          <a:lstStyle/>
          <a:p>
            <a:pPr marL="342900" indent="-342900">
              <a:lnSpc>
                <a:spcPct val="150000"/>
              </a:lnSpc>
              <a:buFont typeface="+mj-lt"/>
              <a:buAutoNum type="arabicPeriod"/>
            </a:pPr>
            <a:r>
              <a:rPr lang="zh-CN" altLang="en-US" dirty="0"/>
              <a:t>选题的注意事项</a:t>
            </a:r>
            <a:endParaRPr lang="en-US" altLang="zh-CN" dirty="0"/>
          </a:p>
          <a:p>
            <a:pPr marL="800100" lvl="1" indent="-342900">
              <a:lnSpc>
                <a:spcPct val="150000"/>
              </a:lnSpc>
              <a:buFont typeface="+mj-lt"/>
              <a:buAutoNum type="alphaLcParenR"/>
            </a:pPr>
            <a:r>
              <a:rPr lang="zh-CN" altLang="en-US" dirty="0"/>
              <a:t>重要性</a:t>
            </a:r>
            <a:endParaRPr lang="en-US" altLang="zh-CN" dirty="0"/>
          </a:p>
          <a:p>
            <a:pPr marL="800100" lvl="1" indent="-342900">
              <a:lnSpc>
                <a:spcPct val="150000"/>
              </a:lnSpc>
              <a:buFont typeface="+mj-lt"/>
              <a:buAutoNum type="alphaLcParenR"/>
            </a:pPr>
            <a:r>
              <a:rPr lang="zh-CN" altLang="en-US" dirty="0"/>
              <a:t>创新性</a:t>
            </a:r>
            <a:endParaRPr lang="en-US" altLang="zh-CN" dirty="0"/>
          </a:p>
          <a:p>
            <a:pPr marL="800100" lvl="1" indent="-342900">
              <a:lnSpc>
                <a:spcPct val="150000"/>
              </a:lnSpc>
              <a:buFont typeface="+mj-lt"/>
              <a:buAutoNum type="alphaLcParenR"/>
            </a:pPr>
            <a:r>
              <a:rPr lang="zh-CN" altLang="en-US" dirty="0"/>
              <a:t>争议性</a:t>
            </a:r>
            <a:endParaRPr lang="en-US" altLang="zh-CN" dirty="0"/>
          </a:p>
          <a:p>
            <a:pPr marL="800100" lvl="1" indent="-342900">
              <a:lnSpc>
                <a:spcPct val="150000"/>
              </a:lnSpc>
              <a:buFont typeface="+mj-lt"/>
              <a:buAutoNum type="alphaLcParenR"/>
            </a:pPr>
            <a:r>
              <a:rPr lang="zh-CN" altLang="en-US" dirty="0"/>
              <a:t>问题清楚，回答明确</a:t>
            </a:r>
            <a:endParaRPr lang="en-US" altLang="zh-CN" dirty="0"/>
          </a:p>
          <a:p>
            <a:pPr marL="800100" lvl="1" indent="-342900">
              <a:lnSpc>
                <a:spcPct val="150000"/>
              </a:lnSpc>
              <a:buFont typeface="+mj-lt"/>
              <a:buAutoNum type="alphaLcParenR"/>
            </a:pPr>
            <a:r>
              <a:rPr lang="zh-CN" altLang="en-US" dirty="0"/>
              <a:t>有合适的原始论文和选题范围</a:t>
            </a:r>
            <a:endParaRPr lang="en-US" altLang="zh-CN" dirty="0"/>
          </a:p>
          <a:p>
            <a:pPr marL="1314450" lvl="2" indent="-400050">
              <a:lnSpc>
                <a:spcPct val="150000"/>
              </a:lnSpc>
              <a:buFont typeface="Wingdings" panose="05000000000000000000" pitchFamily="2" charset="2"/>
              <a:buChar char="Ø"/>
            </a:pPr>
            <a:r>
              <a:rPr lang="zh-CN" altLang="en-US" dirty="0"/>
              <a:t>原始论文的质量和数量有保证（比较新的选题，数量≥</a:t>
            </a:r>
            <a:r>
              <a:rPr lang="en-US" altLang="zh-CN" dirty="0"/>
              <a:t>5</a:t>
            </a:r>
            <a:r>
              <a:rPr lang="zh-CN" altLang="en-US" dirty="0"/>
              <a:t>，可以考虑）</a:t>
            </a:r>
            <a:endParaRPr lang="en-US" altLang="zh-CN" dirty="0"/>
          </a:p>
          <a:p>
            <a:pPr marL="1314450" lvl="2" indent="-400050">
              <a:lnSpc>
                <a:spcPct val="150000"/>
              </a:lnSpc>
              <a:buFont typeface="Wingdings" panose="05000000000000000000" pitchFamily="2" charset="2"/>
              <a:buChar char="Ø"/>
            </a:pPr>
            <a:r>
              <a:rPr lang="zh-CN" altLang="en-US" dirty="0"/>
              <a:t>文献数量多的主题固然好，但可能别人领先一步</a:t>
            </a:r>
            <a:endParaRPr lang="en-US" altLang="zh-CN" dirty="0"/>
          </a:p>
          <a:p>
            <a:pPr marL="1314450" lvl="2" indent="-400050">
              <a:lnSpc>
                <a:spcPct val="150000"/>
              </a:lnSpc>
              <a:buFont typeface="Wingdings" panose="05000000000000000000" pitchFamily="2" charset="2"/>
              <a:buChar char="Ø"/>
            </a:pPr>
            <a:r>
              <a:rPr lang="zh-CN" altLang="en-US" dirty="0"/>
              <a:t>选题不宜过大，增加难度</a:t>
            </a:r>
            <a:endParaRPr lang="en-US" altLang="zh-CN" dirty="0"/>
          </a:p>
          <a:p>
            <a:pPr marL="800100" lvl="1" indent="-342900">
              <a:lnSpc>
                <a:spcPct val="150000"/>
              </a:lnSpc>
              <a:buFont typeface="+mj-lt"/>
              <a:buAutoNum type="alphaLcParenR"/>
            </a:pPr>
            <a:r>
              <a:rPr lang="zh-CN" altLang="en-US" dirty="0"/>
              <a:t>有明确的效应指标</a:t>
            </a:r>
            <a:endParaRPr lang="en-US" altLang="zh-CN" dirty="0"/>
          </a:p>
        </p:txBody>
      </p:sp>
      <p:pic>
        <p:nvPicPr>
          <p:cNvPr id="27" name="图片 26">
            <a:extLst>
              <a:ext uri="{FF2B5EF4-FFF2-40B4-BE49-F238E27FC236}">
                <a16:creationId xmlns:a16="http://schemas.microsoft.com/office/drawing/2014/main" id="{67EC8C81-B4EB-4610-8D8E-B291B9FE39C4}"/>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74467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28</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01-</a:t>
              </a:r>
              <a:r>
                <a:rPr lang="zh-CN" altLang="en-US" sz="2800" b="1" i="0" dirty="0">
                  <a:solidFill>
                    <a:srgbClr val="C00000"/>
                  </a:solidFill>
                  <a:latin typeface="微软雅黑" panose="020B0503020204020204" charset="-122"/>
                  <a:ea typeface="微软雅黑" panose="020B0503020204020204" charset="-122"/>
                </a:rPr>
                <a:t>选题</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880369"/>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选题依据原则</a:t>
            </a:r>
            <a:r>
              <a:rPr lang="en-US" altLang="zh-CN" dirty="0"/>
              <a:t>——PICOS</a:t>
            </a:r>
            <a:r>
              <a:rPr lang="zh-CN" altLang="en-US" dirty="0"/>
              <a:t>原则</a:t>
            </a:r>
            <a:endParaRPr lang="en-US" altLang="zh-CN" dirty="0"/>
          </a:p>
          <a:p>
            <a:pPr marL="800100" lvl="1" indent="-342900">
              <a:lnSpc>
                <a:spcPct val="150000"/>
              </a:lnSpc>
              <a:buFont typeface="+mj-lt"/>
              <a:buAutoNum type="arabicPeriod"/>
            </a:pPr>
            <a:endParaRPr lang="en-US" altLang="zh-CN" dirty="0"/>
          </a:p>
        </p:txBody>
      </p:sp>
      <p:graphicFrame>
        <p:nvGraphicFramePr>
          <p:cNvPr id="4" name="表格 5">
            <a:extLst>
              <a:ext uri="{FF2B5EF4-FFF2-40B4-BE49-F238E27FC236}">
                <a16:creationId xmlns:a16="http://schemas.microsoft.com/office/drawing/2014/main" id="{49F3474C-A5AB-4EFA-9119-B326E0E623BF}"/>
              </a:ext>
            </a:extLst>
          </p:cNvPr>
          <p:cNvGraphicFramePr>
            <a:graphicFrameLocks noGrp="1"/>
          </p:cNvGraphicFramePr>
          <p:nvPr>
            <p:extLst>
              <p:ext uri="{D42A27DB-BD31-4B8C-83A1-F6EECF244321}">
                <p14:modId xmlns:p14="http://schemas.microsoft.com/office/powerpoint/2010/main" val="3157111529"/>
              </p:ext>
            </p:extLst>
          </p:nvPr>
        </p:nvGraphicFramePr>
        <p:xfrm>
          <a:off x="2813788" y="1911061"/>
          <a:ext cx="8128000" cy="15544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626897068"/>
                    </a:ext>
                  </a:extLst>
                </a:gridCol>
                <a:gridCol w="1625600">
                  <a:extLst>
                    <a:ext uri="{9D8B030D-6E8A-4147-A177-3AD203B41FA5}">
                      <a16:colId xmlns:a16="http://schemas.microsoft.com/office/drawing/2014/main" val="2873798118"/>
                    </a:ext>
                  </a:extLst>
                </a:gridCol>
                <a:gridCol w="1625600">
                  <a:extLst>
                    <a:ext uri="{9D8B030D-6E8A-4147-A177-3AD203B41FA5}">
                      <a16:colId xmlns:a16="http://schemas.microsoft.com/office/drawing/2014/main" val="953406756"/>
                    </a:ext>
                  </a:extLst>
                </a:gridCol>
                <a:gridCol w="1625600">
                  <a:extLst>
                    <a:ext uri="{9D8B030D-6E8A-4147-A177-3AD203B41FA5}">
                      <a16:colId xmlns:a16="http://schemas.microsoft.com/office/drawing/2014/main" val="510276848"/>
                    </a:ext>
                  </a:extLst>
                </a:gridCol>
                <a:gridCol w="1625600">
                  <a:extLst>
                    <a:ext uri="{9D8B030D-6E8A-4147-A177-3AD203B41FA5}">
                      <a16:colId xmlns:a16="http://schemas.microsoft.com/office/drawing/2014/main" val="1065388825"/>
                    </a:ext>
                  </a:extLst>
                </a:gridCol>
              </a:tblGrid>
              <a:tr h="370840">
                <a:tc>
                  <a:txBody>
                    <a:bodyPr/>
                    <a:lstStyle/>
                    <a:p>
                      <a:r>
                        <a:rPr lang="zh-CN" altLang="en-US" dirty="0"/>
                        <a:t>研究对象</a:t>
                      </a:r>
                      <a:endParaRPr lang="en-US" altLang="zh-CN" dirty="0"/>
                    </a:p>
                    <a:p>
                      <a:r>
                        <a:rPr lang="zh-CN" altLang="en-US" dirty="0"/>
                        <a:t>（</a:t>
                      </a:r>
                      <a:r>
                        <a:rPr lang="en-US" altLang="zh-CN" dirty="0">
                          <a:solidFill>
                            <a:schemeClr val="tx1"/>
                          </a:solidFill>
                        </a:rPr>
                        <a:t>P</a:t>
                      </a:r>
                      <a:r>
                        <a:rPr lang="en-US" altLang="zh-CN" dirty="0"/>
                        <a:t>articipants</a:t>
                      </a:r>
                      <a:r>
                        <a:rPr lang="zh-CN" altLang="en-US" dirty="0"/>
                        <a:t>）</a:t>
                      </a:r>
                    </a:p>
                  </a:txBody>
                  <a:tcPr/>
                </a:tc>
                <a:tc>
                  <a:txBody>
                    <a:bodyPr/>
                    <a:lstStyle/>
                    <a:p>
                      <a:r>
                        <a:rPr lang="zh-CN" altLang="en-US" dirty="0"/>
                        <a:t>干预措施</a:t>
                      </a:r>
                      <a:endParaRPr lang="en-US" altLang="zh-CN" dirty="0"/>
                    </a:p>
                    <a:p>
                      <a:r>
                        <a:rPr lang="zh-CN" altLang="en-US" dirty="0"/>
                        <a:t>（</a:t>
                      </a:r>
                      <a:r>
                        <a:rPr lang="en-US" altLang="zh-CN" dirty="0">
                          <a:solidFill>
                            <a:schemeClr val="tx1"/>
                          </a:solidFill>
                        </a:rPr>
                        <a:t>I</a:t>
                      </a:r>
                      <a:r>
                        <a:rPr lang="en-US" altLang="zh-CN" dirty="0"/>
                        <a:t>ntervention</a:t>
                      </a:r>
                      <a:r>
                        <a:rPr lang="zh-CN" altLang="en-US" dirty="0"/>
                        <a:t>）</a:t>
                      </a:r>
                    </a:p>
                  </a:txBody>
                  <a:tcPr/>
                </a:tc>
                <a:tc>
                  <a:txBody>
                    <a:bodyPr/>
                    <a:lstStyle/>
                    <a:p>
                      <a:r>
                        <a:rPr lang="zh-CN" altLang="en-US" dirty="0"/>
                        <a:t>对照</a:t>
                      </a:r>
                      <a:r>
                        <a:rPr lang="en-US" altLang="zh-CN" dirty="0"/>
                        <a:t>/</a:t>
                      </a:r>
                      <a:r>
                        <a:rPr lang="zh-CN" altLang="en-US" dirty="0"/>
                        <a:t>比较</a:t>
                      </a:r>
                      <a:endParaRPr lang="en-US" altLang="zh-CN" dirty="0"/>
                    </a:p>
                    <a:p>
                      <a:r>
                        <a:rPr lang="zh-CN" altLang="en-US" dirty="0"/>
                        <a:t>（</a:t>
                      </a:r>
                      <a:r>
                        <a:rPr lang="en-US" altLang="zh-CN" dirty="0">
                          <a:solidFill>
                            <a:schemeClr val="tx1"/>
                          </a:solidFill>
                        </a:rPr>
                        <a:t>C</a:t>
                      </a:r>
                      <a:r>
                        <a:rPr lang="en-US" altLang="zh-CN" dirty="0"/>
                        <a:t>omparison</a:t>
                      </a:r>
                      <a:r>
                        <a:rPr lang="zh-CN" altLang="en-US" dirty="0"/>
                        <a:t>）</a:t>
                      </a:r>
                    </a:p>
                  </a:txBody>
                  <a:tcPr/>
                </a:tc>
                <a:tc>
                  <a:txBody>
                    <a:bodyPr/>
                    <a:lstStyle/>
                    <a:p>
                      <a:r>
                        <a:rPr lang="zh-CN" altLang="en-US" dirty="0"/>
                        <a:t>结局指标</a:t>
                      </a:r>
                      <a:endParaRPr lang="en-US" altLang="zh-CN" dirty="0"/>
                    </a:p>
                    <a:p>
                      <a:r>
                        <a:rPr lang="zh-CN" altLang="en-US" dirty="0"/>
                        <a:t>（</a:t>
                      </a:r>
                      <a:r>
                        <a:rPr lang="en-US" altLang="zh-CN" dirty="0">
                          <a:solidFill>
                            <a:schemeClr val="tx1"/>
                          </a:solidFill>
                        </a:rPr>
                        <a:t>O</a:t>
                      </a:r>
                      <a:r>
                        <a:rPr lang="en-US" altLang="zh-CN" dirty="0"/>
                        <a:t>utcome</a:t>
                      </a:r>
                      <a:r>
                        <a:rPr lang="zh-CN" altLang="en-US" dirty="0"/>
                        <a:t>）</a:t>
                      </a:r>
                    </a:p>
                  </a:txBody>
                  <a:tcPr/>
                </a:tc>
                <a:tc>
                  <a:txBody>
                    <a:bodyPr/>
                    <a:lstStyle/>
                    <a:p>
                      <a:r>
                        <a:rPr lang="zh-CN" altLang="en-US" dirty="0"/>
                        <a:t>研究类型</a:t>
                      </a:r>
                      <a:endParaRPr lang="en-US" altLang="zh-CN" dirty="0"/>
                    </a:p>
                    <a:p>
                      <a:r>
                        <a:rPr lang="zh-CN" altLang="en-US" dirty="0"/>
                        <a:t>（</a:t>
                      </a:r>
                      <a:r>
                        <a:rPr lang="en-US" altLang="zh-CN" dirty="0">
                          <a:solidFill>
                            <a:schemeClr val="tx1"/>
                          </a:solidFill>
                        </a:rPr>
                        <a:t>S</a:t>
                      </a:r>
                      <a:r>
                        <a:rPr lang="en-US" altLang="zh-CN" dirty="0"/>
                        <a:t>tudy design</a:t>
                      </a:r>
                      <a:r>
                        <a:rPr lang="zh-CN" altLang="en-US" dirty="0"/>
                        <a:t>）</a:t>
                      </a:r>
                    </a:p>
                  </a:txBody>
                  <a:tcPr/>
                </a:tc>
                <a:extLst>
                  <a:ext uri="{0D108BD9-81ED-4DB2-BD59-A6C34878D82A}">
                    <a16:rowId xmlns:a16="http://schemas.microsoft.com/office/drawing/2014/main" val="3398513483"/>
                  </a:ext>
                </a:extLst>
              </a:tr>
              <a:tr h="370840">
                <a:tc>
                  <a:txBody>
                    <a:bodyPr/>
                    <a:lstStyle/>
                    <a:p>
                      <a:r>
                        <a:rPr lang="zh-CN" altLang="en-US" sz="1600" dirty="0"/>
                        <a:t>目标人群；</a:t>
                      </a:r>
                      <a:endParaRPr lang="en-US" altLang="zh-CN" sz="1600" dirty="0"/>
                    </a:p>
                    <a:p>
                      <a:r>
                        <a:rPr lang="zh-CN" altLang="en-US" sz="1600" dirty="0"/>
                        <a:t>年龄、性别、种族、所患疾病等</a:t>
                      </a:r>
                    </a:p>
                  </a:txBody>
                  <a:tcPr/>
                </a:tc>
                <a:tc>
                  <a:txBody>
                    <a:bodyPr/>
                    <a:lstStyle/>
                    <a:p>
                      <a:r>
                        <a:rPr lang="zh-CN" altLang="en-US" dirty="0"/>
                        <a:t>治疗手段、运动干预手段</a:t>
                      </a:r>
                    </a:p>
                  </a:txBody>
                  <a:tcPr/>
                </a:tc>
                <a:tc>
                  <a:txBody>
                    <a:bodyPr/>
                    <a:lstStyle/>
                    <a:p>
                      <a:r>
                        <a:rPr lang="zh-CN" altLang="en-US" dirty="0"/>
                        <a:t>对照措施，如安慰剂对照、空白对照</a:t>
                      </a:r>
                    </a:p>
                  </a:txBody>
                  <a:tcPr/>
                </a:tc>
                <a:tc>
                  <a:txBody>
                    <a:bodyPr/>
                    <a:lstStyle/>
                    <a:p>
                      <a:r>
                        <a:rPr lang="zh-CN" altLang="en-US" dirty="0"/>
                        <a:t>主要结局指标；</a:t>
                      </a:r>
                      <a:endParaRPr lang="en-US" altLang="zh-CN" dirty="0"/>
                    </a:p>
                    <a:p>
                      <a:r>
                        <a:rPr lang="zh-CN" altLang="en-US" dirty="0"/>
                        <a:t>次要结局指标</a:t>
                      </a:r>
                      <a:endParaRPr lang="en-US" altLang="zh-CN" dirty="0"/>
                    </a:p>
                  </a:txBody>
                  <a:tcPr/>
                </a:tc>
                <a:tc>
                  <a:txBody>
                    <a:bodyPr/>
                    <a:lstStyle/>
                    <a:p>
                      <a:r>
                        <a:rPr lang="zh-CN" altLang="en-US" dirty="0"/>
                        <a:t>实验性研究；</a:t>
                      </a:r>
                      <a:endParaRPr lang="en-US" altLang="zh-CN" dirty="0"/>
                    </a:p>
                    <a:p>
                      <a:r>
                        <a:rPr lang="zh-CN" altLang="en-US" dirty="0"/>
                        <a:t>描述性研究</a:t>
                      </a:r>
                    </a:p>
                  </a:txBody>
                  <a:tcPr/>
                </a:tc>
                <a:extLst>
                  <a:ext uri="{0D108BD9-81ED-4DB2-BD59-A6C34878D82A}">
                    <a16:rowId xmlns:a16="http://schemas.microsoft.com/office/drawing/2014/main" val="73433162"/>
                  </a:ext>
                </a:extLst>
              </a:tr>
            </a:tbl>
          </a:graphicData>
        </a:graphic>
      </p:graphicFrame>
      <p:sp>
        <p:nvSpPr>
          <p:cNvPr id="16" name="文本框 15">
            <a:extLst>
              <a:ext uri="{FF2B5EF4-FFF2-40B4-BE49-F238E27FC236}">
                <a16:creationId xmlns:a16="http://schemas.microsoft.com/office/drawing/2014/main" id="{4BD7F6DF-CB7D-4B2A-A68F-D2501221CCF2}"/>
              </a:ext>
            </a:extLst>
          </p:cNvPr>
          <p:cNvSpPr txBox="1"/>
          <p:nvPr/>
        </p:nvSpPr>
        <p:spPr>
          <a:xfrm>
            <a:off x="2566139" y="3499233"/>
            <a:ext cx="6368312" cy="422295"/>
          </a:xfrm>
          <a:prstGeom prst="rect">
            <a:avLst/>
          </a:prstGeom>
          <a:noFill/>
        </p:spPr>
        <p:txBody>
          <a:bodyPr wrap="square" rtlCol="0">
            <a:spAutoFit/>
          </a:bodyPr>
          <a:lstStyle/>
          <a:p>
            <a:pPr>
              <a:lnSpc>
                <a:spcPct val="150000"/>
              </a:lnSpc>
            </a:pPr>
            <a:r>
              <a:rPr lang="zh-CN" altLang="en-US" sz="1600" dirty="0"/>
              <a:t>体育锻炼对老年人骨密度影响的</a:t>
            </a:r>
            <a:r>
              <a:rPr lang="en-US" altLang="zh-CN" sz="1600" dirty="0"/>
              <a:t>meta</a:t>
            </a:r>
            <a:r>
              <a:rPr lang="zh-CN" altLang="en-US" sz="1600" dirty="0"/>
              <a:t>分析</a:t>
            </a:r>
            <a:endParaRPr lang="en-US" altLang="zh-CN" sz="1600" dirty="0"/>
          </a:p>
        </p:txBody>
      </p:sp>
      <p:sp>
        <p:nvSpPr>
          <p:cNvPr id="17" name="文本框 16">
            <a:extLst>
              <a:ext uri="{FF2B5EF4-FFF2-40B4-BE49-F238E27FC236}">
                <a16:creationId xmlns:a16="http://schemas.microsoft.com/office/drawing/2014/main" id="{B2D037B4-DB68-4E6E-816A-2FB4850151EB}"/>
              </a:ext>
            </a:extLst>
          </p:cNvPr>
          <p:cNvSpPr txBox="1"/>
          <p:nvPr/>
        </p:nvSpPr>
        <p:spPr>
          <a:xfrm>
            <a:off x="2541032" y="4339608"/>
            <a:ext cx="9413912" cy="423449"/>
          </a:xfrm>
          <a:prstGeom prst="rect">
            <a:avLst/>
          </a:prstGeom>
          <a:noFill/>
        </p:spPr>
        <p:txBody>
          <a:bodyPr wrap="square" rtlCol="0">
            <a:spAutoFit/>
          </a:bodyPr>
          <a:lstStyle/>
          <a:p>
            <a:pPr>
              <a:lnSpc>
                <a:spcPct val="150000"/>
              </a:lnSpc>
            </a:pPr>
            <a:r>
              <a:rPr lang="en-US" altLang="zh-CN" sz="1600" dirty="0"/>
              <a:t>The Assessment of Functional Movement in Children and Adolescents: A Systematic Review and Meta‑Analysis</a:t>
            </a:r>
          </a:p>
        </p:txBody>
      </p:sp>
      <p:cxnSp>
        <p:nvCxnSpPr>
          <p:cNvPr id="8" name="直接连接符 7">
            <a:extLst>
              <a:ext uri="{FF2B5EF4-FFF2-40B4-BE49-F238E27FC236}">
                <a16:creationId xmlns:a16="http://schemas.microsoft.com/office/drawing/2014/main" id="{A09422CB-5FF7-4B6E-AFDC-B9D8B11538DB}"/>
              </a:ext>
            </a:extLst>
          </p:cNvPr>
          <p:cNvCxnSpPr/>
          <p:nvPr/>
        </p:nvCxnSpPr>
        <p:spPr>
          <a:xfrm>
            <a:off x="2657475" y="3962821"/>
            <a:ext cx="8953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CE8E48E-A2C8-4A0F-A9C5-180AD6758FEC}"/>
              </a:ext>
            </a:extLst>
          </p:cNvPr>
          <p:cNvSpPr txBox="1"/>
          <p:nvPr/>
        </p:nvSpPr>
        <p:spPr>
          <a:xfrm>
            <a:off x="2983963" y="3947027"/>
            <a:ext cx="242374" cy="369332"/>
          </a:xfrm>
          <a:prstGeom prst="rect">
            <a:avLst/>
          </a:prstGeom>
          <a:noFill/>
        </p:spPr>
        <p:txBody>
          <a:bodyPr wrap="none" rtlCol="0">
            <a:spAutoFit/>
          </a:bodyPr>
          <a:lstStyle/>
          <a:p>
            <a:r>
              <a:rPr lang="en-US" altLang="zh-CN" dirty="0">
                <a:solidFill>
                  <a:srgbClr val="FF0000"/>
                </a:solidFill>
              </a:rPr>
              <a:t>I</a:t>
            </a:r>
            <a:endParaRPr lang="zh-CN" altLang="en-US" dirty="0">
              <a:solidFill>
                <a:srgbClr val="FF0000"/>
              </a:solidFill>
            </a:endParaRPr>
          </a:p>
        </p:txBody>
      </p:sp>
      <p:cxnSp>
        <p:nvCxnSpPr>
          <p:cNvPr id="22" name="直接连接符 21">
            <a:extLst>
              <a:ext uri="{FF2B5EF4-FFF2-40B4-BE49-F238E27FC236}">
                <a16:creationId xmlns:a16="http://schemas.microsoft.com/office/drawing/2014/main" id="{9BA643A4-744B-488F-9271-DCBA29236271}"/>
              </a:ext>
            </a:extLst>
          </p:cNvPr>
          <p:cNvCxnSpPr>
            <a:cxnSpLocks/>
          </p:cNvCxnSpPr>
          <p:nvPr/>
        </p:nvCxnSpPr>
        <p:spPr>
          <a:xfrm>
            <a:off x="3860475" y="3962821"/>
            <a:ext cx="10353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A165A86-FD4A-44C7-873A-23FA278986B2}"/>
              </a:ext>
            </a:extLst>
          </p:cNvPr>
          <p:cNvSpPr txBox="1"/>
          <p:nvPr/>
        </p:nvSpPr>
        <p:spPr>
          <a:xfrm>
            <a:off x="4364238" y="3948000"/>
            <a:ext cx="303288" cy="369332"/>
          </a:xfrm>
          <a:prstGeom prst="rect">
            <a:avLst/>
          </a:prstGeom>
          <a:noFill/>
        </p:spPr>
        <p:txBody>
          <a:bodyPr wrap="none" rtlCol="0">
            <a:spAutoFit/>
          </a:bodyPr>
          <a:lstStyle/>
          <a:p>
            <a:r>
              <a:rPr lang="en-US" altLang="zh-CN" dirty="0">
                <a:solidFill>
                  <a:srgbClr val="FF0000"/>
                </a:solidFill>
              </a:rPr>
              <a:t>P</a:t>
            </a:r>
            <a:endParaRPr lang="zh-CN" altLang="en-US" dirty="0">
              <a:solidFill>
                <a:srgbClr val="FF0000"/>
              </a:solidFill>
            </a:endParaRPr>
          </a:p>
        </p:txBody>
      </p:sp>
      <p:sp>
        <p:nvSpPr>
          <p:cNvPr id="26" name="文本框 25">
            <a:extLst>
              <a:ext uri="{FF2B5EF4-FFF2-40B4-BE49-F238E27FC236}">
                <a16:creationId xmlns:a16="http://schemas.microsoft.com/office/drawing/2014/main" id="{0A77A296-180A-4005-B245-98A743FB9EF6}"/>
              </a:ext>
            </a:extLst>
          </p:cNvPr>
          <p:cNvSpPr txBox="1"/>
          <p:nvPr/>
        </p:nvSpPr>
        <p:spPr>
          <a:xfrm>
            <a:off x="8611950" y="3948000"/>
            <a:ext cx="1675459" cy="369332"/>
          </a:xfrm>
          <a:prstGeom prst="rect">
            <a:avLst/>
          </a:prstGeom>
          <a:noFill/>
        </p:spPr>
        <p:txBody>
          <a:bodyPr wrap="none" rtlCol="0">
            <a:spAutoFit/>
          </a:bodyPr>
          <a:lstStyle/>
          <a:p>
            <a:r>
              <a:rPr lang="en-US" altLang="zh-CN" dirty="0">
                <a:solidFill>
                  <a:srgbClr val="FF0000"/>
                </a:solidFill>
              </a:rPr>
              <a:t>S</a:t>
            </a:r>
            <a:r>
              <a:rPr lang="zh-CN" altLang="en-US" dirty="0">
                <a:solidFill>
                  <a:srgbClr val="FF0000"/>
                </a:solidFill>
              </a:rPr>
              <a:t>：实验性研究</a:t>
            </a:r>
          </a:p>
        </p:txBody>
      </p:sp>
      <p:cxnSp>
        <p:nvCxnSpPr>
          <p:cNvPr id="27" name="直接连接符 26">
            <a:extLst>
              <a:ext uri="{FF2B5EF4-FFF2-40B4-BE49-F238E27FC236}">
                <a16:creationId xmlns:a16="http://schemas.microsoft.com/office/drawing/2014/main" id="{B4A1541F-1246-44B2-AFC0-073C5801859A}"/>
              </a:ext>
            </a:extLst>
          </p:cNvPr>
          <p:cNvCxnSpPr>
            <a:cxnSpLocks/>
          </p:cNvCxnSpPr>
          <p:nvPr/>
        </p:nvCxnSpPr>
        <p:spPr>
          <a:xfrm>
            <a:off x="4248150" y="4763057"/>
            <a:ext cx="17240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8AA54B7-1809-41CD-B73A-13FF9EBC7EC8}"/>
              </a:ext>
            </a:extLst>
          </p:cNvPr>
          <p:cNvCxnSpPr>
            <a:cxnSpLocks/>
          </p:cNvCxnSpPr>
          <p:nvPr/>
        </p:nvCxnSpPr>
        <p:spPr>
          <a:xfrm>
            <a:off x="6320094" y="4763057"/>
            <a:ext cx="20047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DE3025D-749E-474F-8861-1D4154F1DEFF}"/>
              </a:ext>
            </a:extLst>
          </p:cNvPr>
          <p:cNvSpPr txBox="1"/>
          <p:nvPr/>
        </p:nvSpPr>
        <p:spPr>
          <a:xfrm>
            <a:off x="4988975" y="4765700"/>
            <a:ext cx="308098" cy="369332"/>
          </a:xfrm>
          <a:prstGeom prst="rect">
            <a:avLst/>
          </a:prstGeom>
          <a:noFill/>
        </p:spPr>
        <p:txBody>
          <a:bodyPr wrap="none" rtlCol="0">
            <a:spAutoFit/>
          </a:bodyPr>
          <a:lstStyle/>
          <a:p>
            <a:r>
              <a:rPr lang="en-US" altLang="zh-CN" dirty="0">
                <a:solidFill>
                  <a:srgbClr val="FF0000"/>
                </a:solidFill>
              </a:rPr>
              <a:t>C</a:t>
            </a:r>
            <a:endParaRPr lang="zh-CN" altLang="en-US" dirty="0">
              <a:solidFill>
                <a:srgbClr val="FF0000"/>
              </a:solidFill>
            </a:endParaRPr>
          </a:p>
        </p:txBody>
      </p:sp>
      <p:sp>
        <p:nvSpPr>
          <p:cNvPr id="33" name="文本框 32">
            <a:extLst>
              <a:ext uri="{FF2B5EF4-FFF2-40B4-BE49-F238E27FC236}">
                <a16:creationId xmlns:a16="http://schemas.microsoft.com/office/drawing/2014/main" id="{614BB51B-08B7-4A9C-8D0D-139B53DF6BBA}"/>
              </a:ext>
            </a:extLst>
          </p:cNvPr>
          <p:cNvSpPr txBox="1"/>
          <p:nvPr/>
        </p:nvSpPr>
        <p:spPr>
          <a:xfrm>
            <a:off x="7170828" y="4765700"/>
            <a:ext cx="303288" cy="369332"/>
          </a:xfrm>
          <a:prstGeom prst="rect">
            <a:avLst/>
          </a:prstGeom>
          <a:noFill/>
        </p:spPr>
        <p:txBody>
          <a:bodyPr wrap="none" rtlCol="0">
            <a:spAutoFit/>
          </a:bodyPr>
          <a:lstStyle/>
          <a:p>
            <a:r>
              <a:rPr lang="en-US" altLang="zh-CN" dirty="0">
                <a:solidFill>
                  <a:srgbClr val="FF0000"/>
                </a:solidFill>
              </a:rPr>
              <a:t>P</a:t>
            </a:r>
            <a:endParaRPr lang="zh-CN" altLang="en-US" dirty="0">
              <a:solidFill>
                <a:srgbClr val="FF0000"/>
              </a:solidFill>
            </a:endParaRPr>
          </a:p>
        </p:txBody>
      </p:sp>
      <p:cxnSp>
        <p:nvCxnSpPr>
          <p:cNvPr id="34" name="直接连接符 33">
            <a:extLst>
              <a:ext uri="{FF2B5EF4-FFF2-40B4-BE49-F238E27FC236}">
                <a16:creationId xmlns:a16="http://schemas.microsoft.com/office/drawing/2014/main" id="{6B0934D9-915E-46BF-BE5E-C909EC0CC4D8}"/>
              </a:ext>
            </a:extLst>
          </p:cNvPr>
          <p:cNvCxnSpPr>
            <a:cxnSpLocks/>
          </p:cNvCxnSpPr>
          <p:nvPr/>
        </p:nvCxnSpPr>
        <p:spPr>
          <a:xfrm>
            <a:off x="2695575" y="4763057"/>
            <a:ext cx="12742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5C3F8357-546C-4EBA-99E9-8F409BB4930C}"/>
              </a:ext>
            </a:extLst>
          </p:cNvPr>
          <p:cNvSpPr txBox="1"/>
          <p:nvPr/>
        </p:nvSpPr>
        <p:spPr>
          <a:xfrm>
            <a:off x="3117503" y="4766740"/>
            <a:ext cx="242374" cy="369332"/>
          </a:xfrm>
          <a:prstGeom prst="rect">
            <a:avLst/>
          </a:prstGeom>
          <a:noFill/>
        </p:spPr>
        <p:txBody>
          <a:bodyPr wrap="none" rtlCol="0">
            <a:spAutoFit/>
          </a:bodyPr>
          <a:lstStyle/>
          <a:p>
            <a:r>
              <a:rPr lang="en-US" altLang="zh-CN" dirty="0">
                <a:solidFill>
                  <a:srgbClr val="FF0000"/>
                </a:solidFill>
              </a:rPr>
              <a:t>I</a:t>
            </a:r>
            <a:endParaRPr lang="zh-CN" altLang="en-US" dirty="0">
              <a:solidFill>
                <a:srgbClr val="FF0000"/>
              </a:solidFill>
            </a:endParaRPr>
          </a:p>
        </p:txBody>
      </p:sp>
      <p:sp>
        <p:nvSpPr>
          <p:cNvPr id="38" name="文本框 37">
            <a:extLst>
              <a:ext uri="{FF2B5EF4-FFF2-40B4-BE49-F238E27FC236}">
                <a16:creationId xmlns:a16="http://schemas.microsoft.com/office/drawing/2014/main" id="{E59C09B0-1B27-4A3C-8A12-A0DC29B3A77F}"/>
              </a:ext>
            </a:extLst>
          </p:cNvPr>
          <p:cNvSpPr txBox="1"/>
          <p:nvPr/>
        </p:nvSpPr>
        <p:spPr>
          <a:xfrm>
            <a:off x="8858228" y="4765700"/>
            <a:ext cx="1675459" cy="369332"/>
          </a:xfrm>
          <a:prstGeom prst="rect">
            <a:avLst/>
          </a:prstGeom>
          <a:noFill/>
        </p:spPr>
        <p:txBody>
          <a:bodyPr wrap="none" rtlCol="0">
            <a:spAutoFit/>
          </a:bodyPr>
          <a:lstStyle/>
          <a:p>
            <a:r>
              <a:rPr lang="en-US" altLang="zh-CN" dirty="0">
                <a:solidFill>
                  <a:srgbClr val="FF0000"/>
                </a:solidFill>
              </a:rPr>
              <a:t>S</a:t>
            </a:r>
            <a:r>
              <a:rPr lang="zh-CN" altLang="en-US" dirty="0">
                <a:solidFill>
                  <a:srgbClr val="FF0000"/>
                </a:solidFill>
              </a:rPr>
              <a:t>：实验性研究</a:t>
            </a:r>
          </a:p>
        </p:txBody>
      </p:sp>
      <p:sp>
        <p:nvSpPr>
          <p:cNvPr id="39" name="文本框 38">
            <a:extLst>
              <a:ext uri="{FF2B5EF4-FFF2-40B4-BE49-F238E27FC236}">
                <a16:creationId xmlns:a16="http://schemas.microsoft.com/office/drawing/2014/main" id="{4E1AD3DC-1915-4E1F-A0DB-9416BEF0C030}"/>
              </a:ext>
            </a:extLst>
          </p:cNvPr>
          <p:cNvSpPr txBox="1"/>
          <p:nvPr/>
        </p:nvSpPr>
        <p:spPr>
          <a:xfrm>
            <a:off x="2541032" y="5303096"/>
            <a:ext cx="7608810" cy="423449"/>
          </a:xfrm>
          <a:prstGeom prst="rect">
            <a:avLst/>
          </a:prstGeom>
          <a:noFill/>
        </p:spPr>
        <p:txBody>
          <a:bodyPr wrap="square" rtlCol="0">
            <a:spAutoFit/>
          </a:bodyPr>
          <a:lstStyle/>
          <a:p>
            <a:pPr>
              <a:lnSpc>
                <a:spcPct val="150000"/>
              </a:lnSpc>
            </a:pPr>
            <a:r>
              <a:rPr lang="zh-CN" altLang="en-US" sz="1600" dirty="0"/>
              <a:t>基于图像的无标记评估软件对青少年体态评估的有效性：一项系统评价与</a:t>
            </a:r>
            <a:r>
              <a:rPr lang="en-US" altLang="zh-CN" sz="1600" dirty="0"/>
              <a:t>meta</a:t>
            </a:r>
            <a:r>
              <a:rPr lang="zh-CN" altLang="en-US" sz="1600" dirty="0"/>
              <a:t>分析</a:t>
            </a:r>
            <a:endParaRPr lang="en-US" altLang="zh-CN" sz="1600" dirty="0"/>
          </a:p>
        </p:txBody>
      </p:sp>
      <p:cxnSp>
        <p:nvCxnSpPr>
          <p:cNvPr id="41" name="直接连接符 40">
            <a:extLst>
              <a:ext uri="{FF2B5EF4-FFF2-40B4-BE49-F238E27FC236}">
                <a16:creationId xmlns:a16="http://schemas.microsoft.com/office/drawing/2014/main" id="{EF33D222-1081-4CAF-9D34-C628AE4AD29E}"/>
              </a:ext>
            </a:extLst>
          </p:cNvPr>
          <p:cNvCxnSpPr>
            <a:cxnSpLocks/>
          </p:cNvCxnSpPr>
          <p:nvPr/>
        </p:nvCxnSpPr>
        <p:spPr>
          <a:xfrm>
            <a:off x="5258973" y="5726545"/>
            <a:ext cx="10483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1C8C839-F521-453C-8B75-83DDBB66FB91}"/>
              </a:ext>
            </a:extLst>
          </p:cNvPr>
          <p:cNvCxnSpPr>
            <a:cxnSpLocks/>
          </p:cNvCxnSpPr>
          <p:nvPr/>
        </p:nvCxnSpPr>
        <p:spPr>
          <a:xfrm>
            <a:off x="2624260" y="5738090"/>
            <a:ext cx="23647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99AB9D9-9202-4116-A79B-237E20CDC090}"/>
              </a:ext>
            </a:extLst>
          </p:cNvPr>
          <p:cNvCxnSpPr>
            <a:cxnSpLocks/>
          </p:cNvCxnSpPr>
          <p:nvPr/>
        </p:nvCxnSpPr>
        <p:spPr>
          <a:xfrm>
            <a:off x="6954423" y="5726545"/>
            <a:ext cx="51969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67C4CD1D-9D94-46CA-B520-6A10109E83E4}"/>
              </a:ext>
            </a:extLst>
          </p:cNvPr>
          <p:cNvSpPr txBox="1"/>
          <p:nvPr/>
        </p:nvSpPr>
        <p:spPr>
          <a:xfrm>
            <a:off x="5636061" y="5708903"/>
            <a:ext cx="303288" cy="369332"/>
          </a:xfrm>
          <a:prstGeom prst="rect">
            <a:avLst/>
          </a:prstGeom>
          <a:noFill/>
        </p:spPr>
        <p:txBody>
          <a:bodyPr wrap="none" rtlCol="0">
            <a:spAutoFit/>
          </a:bodyPr>
          <a:lstStyle/>
          <a:p>
            <a:r>
              <a:rPr lang="en-US" altLang="zh-CN" dirty="0">
                <a:solidFill>
                  <a:srgbClr val="FF0000"/>
                </a:solidFill>
              </a:rPr>
              <a:t>P</a:t>
            </a:r>
            <a:endParaRPr lang="zh-CN" altLang="en-US" dirty="0">
              <a:solidFill>
                <a:srgbClr val="FF0000"/>
              </a:solidFill>
            </a:endParaRPr>
          </a:p>
        </p:txBody>
      </p:sp>
      <p:sp>
        <p:nvSpPr>
          <p:cNvPr id="49" name="文本框 48">
            <a:extLst>
              <a:ext uri="{FF2B5EF4-FFF2-40B4-BE49-F238E27FC236}">
                <a16:creationId xmlns:a16="http://schemas.microsoft.com/office/drawing/2014/main" id="{81D43168-7610-4CF3-A5B1-88C05AFF725A}"/>
              </a:ext>
            </a:extLst>
          </p:cNvPr>
          <p:cNvSpPr txBox="1"/>
          <p:nvPr/>
        </p:nvSpPr>
        <p:spPr>
          <a:xfrm>
            <a:off x="3679288" y="5709600"/>
            <a:ext cx="455574" cy="369332"/>
          </a:xfrm>
          <a:prstGeom prst="rect">
            <a:avLst/>
          </a:prstGeom>
          <a:noFill/>
        </p:spPr>
        <p:txBody>
          <a:bodyPr wrap="none" rtlCol="0">
            <a:spAutoFit/>
          </a:bodyPr>
          <a:lstStyle/>
          <a:p>
            <a:r>
              <a:rPr lang="en-US" altLang="zh-CN" dirty="0">
                <a:solidFill>
                  <a:srgbClr val="FF0000"/>
                </a:solidFill>
              </a:rPr>
              <a:t>I/C</a:t>
            </a:r>
            <a:endParaRPr lang="zh-CN" altLang="en-US" dirty="0">
              <a:solidFill>
                <a:srgbClr val="FF0000"/>
              </a:solidFill>
            </a:endParaRPr>
          </a:p>
        </p:txBody>
      </p:sp>
      <p:sp>
        <p:nvSpPr>
          <p:cNvPr id="50" name="文本框 49">
            <a:extLst>
              <a:ext uri="{FF2B5EF4-FFF2-40B4-BE49-F238E27FC236}">
                <a16:creationId xmlns:a16="http://schemas.microsoft.com/office/drawing/2014/main" id="{A7B918E7-C51F-4FF8-8A6D-1409B795525B}"/>
              </a:ext>
            </a:extLst>
          </p:cNvPr>
          <p:cNvSpPr txBox="1"/>
          <p:nvPr/>
        </p:nvSpPr>
        <p:spPr>
          <a:xfrm>
            <a:off x="7096344" y="5709600"/>
            <a:ext cx="336952" cy="369332"/>
          </a:xfrm>
          <a:prstGeom prst="rect">
            <a:avLst/>
          </a:prstGeom>
          <a:noFill/>
        </p:spPr>
        <p:txBody>
          <a:bodyPr wrap="none" rtlCol="0">
            <a:spAutoFit/>
          </a:bodyPr>
          <a:lstStyle/>
          <a:p>
            <a:r>
              <a:rPr lang="en-US" altLang="zh-CN" dirty="0">
                <a:solidFill>
                  <a:srgbClr val="FF0000"/>
                </a:solidFill>
              </a:rPr>
              <a:t>O</a:t>
            </a:r>
            <a:endParaRPr lang="zh-CN" altLang="en-US" dirty="0">
              <a:solidFill>
                <a:srgbClr val="FF0000"/>
              </a:solidFill>
            </a:endParaRPr>
          </a:p>
        </p:txBody>
      </p:sp>
      <p:sp>
        <p:nvSpPr>
          <p:cNvPr id="51" name="文本框 50">
            <a:extLst>
              <a:ext uri="{FF2B5EF4-FFF2-40B4-BE49-F238E27FC236}">
                <a16:creationId xmlns:a16="http://schemas.microsoft.com/office/drawing/2014/main" id="{C39727F6-08E8-46C8-BDE3-5E66AD9898E2}"/>
              </a:ext>
            </a:extLst>
          </p:cNvPr>
          <p:cNvSpPr txBox="1"/>
          <p:nvPr/>
        </p:nvSpPr>
        <p:spPr>
          <a:xfrm>
            <a:off x="7969201" y="5709600"/>
            <a:ext cx="1675459" cy="369332"/>
          </a:xfrm>
          <a:prstGeom prst="rect">
            <a:avLst/>
          </a:prstGeom>
          <a:noFill/>
        </p:spPr>
        <p:txBody>
          <a:bodyPr wrap="none" rtlCol="0">
            <a:spAutoFit/>
          </a:bodyPr>
          <a:lstStyle/>
          <a:p>
            <a:r>
              <a:rPr lang="en-US" altLang="zh-CN" dirty="0">
                <a:solidFill>
                  <a:srgbClr val="FF0000"/>
                </a:solidFill>
              </a:rPr>
              <a:t>S</a:t>
            </a:r>
            <a:r>
              <a:rPr lang="zh-CN" altLang="en-US" dirty="0">
                <a:solidFill>
                  <a:srgbClr val="FF0000"/>
                </a:solidFill>
              </a:rPr>
              <a:t>：实验性研究</a:t>
            </a:r>
          </a:p>
        </p:txBody>
      </p:sp>
      <p:pic>
        <p:nvPicPr>
          <p:cNvPr id="58" name="图片 57">
            <a:extLst>
              <a:ext uri="{FF2B5EF4-FFF2-40B4-BE49-F238E27FC236}">
                <a16:creationId xmlns:a16="http://schemas.microsoft.com/office/drawing/2014/main" id="{4E9C5A1C-CAE1-498E-9A90-0D262B4ADA55}"/>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891606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29</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a:pPr>
            <a:r>
              <a:rPr lang="zh-CN" altLang="en-US" dirty="0"/>
              <a:t>制定检索策略（检索词</a:t>
            </a:r>
            <a:r>
              <a:rPr lang="en-US" altLang="zh-CN" dirty="0"/>
              <a:t>/</a:t>
            </a:r>
            <a:r>
              <a:rPr lang="zh-CN" altLang="en-US" dirty="0"/>
              <a:t>词表的制定）</a:t>
            </a:r>
            <a:endParaRPr lang="en-US" altLang="zh-CN" dirty="0"/>
          </a:p>
        </p:txBody>
      </p:sp>
      <p:graphicFrame>
        <p:nvGraphicFramePr>
          <p:cNvPr id="21" name="表格 5">
            <a:extLst>
              <a:ext uri="{FF2B5EF4-FFF2-40B4-BE49-F238E27FC236}">
                <a16:creationId xmlns:a16="http://schemas.microsoft.com/office/drawing/2014/main" id="{60FD1AD4-926B-4936-B168-CF3CC7DC415F}"/>
              </a:ext>
            </a:extLst>
          </p:cNvPr>
          <p:cNvGraphicFramePr>
            <a:graphicFrameLocks noGrp="1"/>
          </p:cNvGraphicFramePr>
          <p:nvPr>
            <p:extLst>
              <p:ext uri="{D42A27DB-BD31-4B8C-83A1-F6EECF244321}">
                <p14:modId xmlns:p14="http://schemas.microsoft.com/office/powerpoint/2010/main" val="3968874362"/>
              </p:ext>
            </p:extLst>
          </p:nvPr>
        </p:nvGraphicFramePr>
        <p:xfrm>
          <a:off x="2813788" y="1911061"/>
          <a:ext cx="8128000" cy="15544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626897068"/>
                    </a:ext>
                  </a:extLst>
                </a:gridCol>
                <a:gridCol w="1625600">
                  <a:extLst>
                    <a:ext uri="{9D8B030D-6E8A-4147-A177-3AD203B41FA5}">
                      <a16:colId xmlns:a16="http://schemas.microsoft.com/office/drawing/2014/main" val="2873798118"/>
                    </a:ext>
                  </a:extLst>
                </a:gridCol>
                <a:gridCol w="1625600">
                  <a:extLst>
                    <a:ext uri="{9D8B030D-6E8A-4147-A177-3AD203B41FA5}">
                      <a16:colId xmlns:a16="http://schemas.microsoft.com/office/drawing/2014/main" val="953406756"/>
                    </a:ext>
                  </a:extLst>
                </a:gridCol>
                <a:gridCol w="1625600">
                  <a:extLst>
                    <a:ext uri="{9D8B030D-6E8A-4147-A177-3AD203B41FA5}">
                      <a16:colId xmlns:a16="http://schemas.microsoft.com/office/drawing/2014/main" val="510276848"/>
                    </a:ext>
                  </a:extLst>
                </a:gridCol>
                <a:gridCol w="1625600">
                  <a:extLst>
                    <a:ext uri="{9D8B030D-6E8A-4147-A177-3AD203B41FA5}">
                      <a16:colId xmlns:a16="http://schemas.microsoft.com/office/drawing/2014/main" val="1065388825"/>
                    </a:ext>
                  </a:extLst>
                </a:gridCol>
              </a:tblGrid>
              <a:tr h="370840">
                <a:tc>
                  <a:txBody>
                    <a:bodyPr/>
                    <a:lstStyle/>
                    <a:p>
                      <a:r>
                        <a:rPr lang="zh-CN" altLang="en-US" dirty="0"/>
                        <a:t>研究对象</a:t>
                      </a:r>
                      <a:endParaRPr lang="en-US" altLang="zh-CN" dirty="0"/>
                    </a:p>
                    <a:p>
                      <a:r>
                        <a:rPr lang="zh-CN" altLang="en-US" dirty="0"/>
                        <a:t>（</a:t>
                      </a:r>
                      <a:r>
                        <a:rPr lang="en-US" altLang="zh-CN" dirty="0">
                          <a:solidFill>
                            <a:schemeClr val="tx1"/>
                          </a:solidFill>
                        </a:rPr>
                        <a:t>P</a:t>
                      </a:r>
                      <a:r>
                        <a:rPr lang="en-US" altLang="zh-CN" dirty="0"/>
                        <a:t>articipants</a:t>
                      </a:r>
                      <a:r>
                        <a:rPr lang="zh-CN" altLang="en-US" dirty="0"/>
                        <a:t>）</a:t>
                      </a:r>
                    </a:p>
                  </a:txBody>
                  <a:tcPr/>
                </a:tc>
                <a:tc>
                  <a:txBody>
                    <a:bodyPr/>
                    <a:lstStyle/>
                    <a:p>
                      <a:r>
                        <a:rPr lang="zh-CN" altLang="en-US" dirty="0"/>
                        <a:t>干预措施</a:t>
                      </a:r>
                      <a:endParaRPr lang="en-US" altLang="zh-CN" dirty="0"/>
                    </a:p>
                    <a:p>
                      <a:r>
                        <a:rPr lang="zh-CN" altLang="en-US" dirty="0"/>
                        <a:t>（</a:t>
                      </a:r>
                      <a:r>
                        <a:rPr lang="en-US" altLang="zh-CN" dirty="0">
                          <a:solidFill>
                            <a:schemeClr val="tx1"/>
                          </a:solidFill>
                        </a:rPr>
                        <a:t>I</a:t>
                      </a:r>
                      <a:r>
                        <a:rPr lang="en-US" altLang="zh-CN" dirty="0"/>
                        <a:t>ntervention</a:t>
                      </a:r>
                      <a:r>
                        <a:rPr lang="zh-CN" altLang="en-US" dirty="0"/>
                        <a:t>）</a:t>
                      </a:r>
                    </a:p>
                  </a:txBody>
                  <a:tcPr/>
                </a:tc>
                <a:tc>
                  <a:txBody>
                    <a:bodyPr/>
                    <a:lstStyle/>
                    <a:p>
                      <a:r>
                        <a:rPr lang="zh-CN" altLang="en-US" dirty="0"/>
                        <a:t>对照</a:t>
                      </a:r>
                      <a:r>
                        <a:rPr lang="en-US" altLang="zh-CN" dirty="0"/>
                        <a:t>/</a:t>
                      </a:r>
                      <a:r>
                        <a:rPr lang="zh-CN" altLang="en-US" dirty="0"/>
                        <a:t>比较</a:t>
                      </a:r>
                      <a:endParaRPr lang="en-US" altLang="zh-CN" dirty="0"/>
                    </a:p>
                    <a:p>
                      <a:r>
                        <a:rPr lang="zh-CN" altLang="en-US" dirty="0"/>
                        <a:t>（</a:t>
                      </a:r>
                      <a:r>
                        <a:rPr lang="en-US" altLang="zh-CN" dirty="0">
                          <a:solidFill>
                            <a:schemeClr val="tx1"/>
                          </a:solidFill>
                        </a:rPr>
                        <a:t>C</a:t>
                      </a:r>
                      <a:r>
                        <a:rPr lang="en-US" altLang="zh-CN" dirty="0"/>
                        <a:t>omparison</a:t>
                      </a:r>
                      <a:r>
                        <a:rPr lang="zh-CN" altLang="en-US" dirty="0"/>
                        <a:t>）</a:t>
                      </a:r>
                    </a:p>
                  </a:txBody>
                  <a:tcPr/>
                </a:tc>
                <a:tc>
                  <a:txBody>
                    <a:bodyPr/>
                    <a:lstStyle/>
                    <a:p>
                      <a:r>
                        <a:rPr lang="zh-CN" altLang="en-US" dirty="0"/>
                        <a:t>结局指标</a:t>
                      </a:r>
                      <a:endParaRPr lang="en-US" altLang="zh-CN" dirty="0"/>
                    </a:p>
                    <a:p>
                      <a:r>
                        <a:rPr lang="zh-CN" altLang="en-US" dirty="0"/>
                        <a:t>（</a:t>
                      </a:r>
                      <a:r>
                        <a:rPr lang="en-US" altLang="zh-CN" dirty="0">
                          <a:solidFill>
                            <a:schemeClr val="tx1"/>
                          </a:solidFill>
                        </a:rPr>
                        <a:t>O</a:t>
                      </a:r>
                      <a:r>
                        <a:rPr lang="en-US" altLang="zh-CN" dirty="0"/>
                        <a:t>utcome</a:t>
                      </a:r>
                      <a:r>
                        <a:rPr lang="zh-CN" altLang="en-US" dirty="0"/>
                        <a:t>）</a:t>
                      </a:r>
                    </a:p>
                  </a:txBody>
                  <a:tcPr/>
                </a:tc>
                <a:tc>
                  <a:txBody>
                    <a:bodyPr/>
                    <a:lstStyle/>
                    <a:p>
                      <a:r>
                        <a:rPr lang="zh-CN" altLang="en-US" dirty="0"/>
                        <a:t>研究类型</a:t>
                      </a:r>
                      <a:endParaRPr lang="en-US" altLang="zh-CN" dirty="0"/>
                    </a:p>
                    <a:p>
                      <a:r>
                        <a:rPr lang="zh-CN" altLang="en-US" dirty="0"/>
                        <a:t>（</a:t>
                      </a:r>
                      <a:r>
                        <a:rPr lang="en-US" altLang="zh-CN" dirty="0">
                          <a:solidFill>
                            <a:schemeClr val="tx1"/>
                          </a:solidFill>
                        </a:rPr>
                        <a:t>S</a:t>
                      </a:r>
                      <a:r>
                        <a:rPr lang="en-US" altLang="zh-CN" dirty="0"/>
                        <a:t>tudy design</a:t>
                      </a:r>
                      <a:r>
                        <a:rPr lang="zh-CN" altLang="en-US" dirty="0"/>
                        <a:t>）</a:t>
                      </a:r>
                    </a:p>
                  </a:txBody>
                  <a:tcPr/>
                </a:tc>
                <a:extLst>
                  <a:ext uri="{0D108BD9-81ED-4DB2-BD59-A6C34878D82A}">
                    <a16:rowId xmlns:a16="http://schemas.microsoft.com/office/drawing/2014/main" val="3398513483"/>
                  </a:ext>
                </a:extLst>
              </a:tr>
              <a:tr h="370840">
                <a:tc>
                  <a:txBody>
                    <a:bodyPr/>
                    <a:lstStyle/>
                    <a:p>
                      <a:r>
                        <a:rPr lang="zh-CN" altLang="en-US" sz="1600" dirty="0"/>
                        <a:t>目标人群；</a:t>
                      </a:r>
                      <a:endParaRPr lang="en-US" altLang="zh-CN" sz="1600" dirty="0"/>
                    </a:p>
                    <a:p>
                      <a:r>
                        <a:rPr lang="zh-CN" altLang="en-US" sz="1600" dirty="0"/>
                        <a:t>年龄、性别、种族、所患疾病等</a:t>
                      </a:r>
                    </a:p>
                  </a:txBody>
                  <a:tcPr/>
                </a:tc>
                <a:tc>
                  <a:txBody>
                    <a:bodyPr/>
                    <a:lstStyle/>
                    <a:p>
                      <a:r>
                        <a:rPr lang="zh-CN" altLang="en-US" dirty="0"/>
                        <a:t>治疗手段、运动干预手段</a:t>
                      </a:r>
                    </a:p>
                  </a:txBody>
                  <a:tcPr/>
                </a:tc>
                <a:tc>
                  <a:txBody>
                    <a:bodyPr/>
                    <a:lstStyle/>
                    <a:p>
                      <a:r>
                        <a:rPr lang="zh-CN" altLang="en-US" dirty="0"/>
                        <a:t>对照措施，如安慰剂对照、空白对照</a:t>
                      </a:r>
                    </a:p>
                  </a:txBody>
                  <a:tcPr/>
                </a:tc>
                <a:tc>
                  <a:txBody>
                    <a:bodyPr/>
                    <a:lstStyle/>
                    <a:p>
                      <a:r>
                        <a:rPr lang="zh-CN" altLang="en-US" dirty="0"/>
                        <a:t>主要结局指标；</a:t>
                      </a:r>
                      <a:endParaRPr lang="en-US" altLang="zh-CN" dirty="0"/>
                    </a:p>
                    <a:p>
                      <a:r>
                        <a:rPr lang="zh-CN" altLang="en-US" dirty="0"/>
                        <a:t>次要结局指标</a:t>
                      </a:r>
                      <a:endParaRPr lang="en-US" altLang="zh-CN" dirty="0"/>
                    </a:p>
                  </a:txBody>
                  <a:tcPr/>
                </a:tc>
                <a:tc>
                  <a:txBody>
                    <a:bodyPr/>
                    <a:lstStyle/>
                    <a:p>
                      <a:r>
                        <a:rPr lang="zh-CN" altLang="en-US" dirty="0"/>
                        <a:t>实验性研究；</a:t>
                      </a:r>
                      <a:endParaRPr lang="en-US" altLang="zh-CN" dirty="0"/>
                    </a:p>
                    <a:p>
                      <a:r>
                        <a:rPr lang="zh-CN" altLang="en-US" dirty="0"/>
                        <a:t>描述性研究</a:t>
                      </a:r>
                    </a:p>
                  </a:txBody>
                  <a:tcPr/>
                </a:tc>
                <a:extLst>
                  <a:ext uri="{0D108BD9-81ED-4DB2-BD59-A6C34878D82A}">
                    <a16:rowId xmlns:a16="http://schemas.microsoft.com/office/drawing/2014/main" val="73433162"/>
                  </a:ext>
                </a:extLst>
              </a:tr>
            </a:tbl>
          </a:graphicData>
        </a:graphic>
      </p:graphicFrame>
      <p:sp>
        <p:nvSpPr>
          <p:cNvPr id="22" name="文本框 21">
            <a:extLst>
              <a:ext uri="{FF2B5EF4-FFF2-40B4-BE49-F238E27FC236}">
                <a16:creationId xmlns:a16="http://schemas.microsoft.com/office/drawing/2014/main" id="{6F47E581-F6B6-4044-89BD-C51D10DAC640}"/>
              </a:ext>
            </a:extLst>
          </p:cNvPr>
          <p:cNvSpPr txBox="1"/>
          <p:nvPr/>
        </p:nvSpPr>
        <p:spPr>
          <a:xfrm>
            <a:off x="2813788" y="3651633"/>
            <a:ext cx="9141155" cy="2125582"/>
          </a:xfrm>
          <a:prstGeom prst="rect">
            <a:avLst/>
          </a:prstGeom>
          <a:noFill/>
        </p:spPr>
        <p:txBody>
          <a:bodyPr wrap="square" rtlCol="0">
            <a:spAutoFit/>
          </a:bodyPr>
          <a:lstStyle/>
          <a:p>
            <a:pPr>
              <a:lnSpc>
                <a:spcPct val="150000"/>
              </a:lnSpc>
            </a:pPr>
            <a:r>
              <a:rPr lang="zh-CN" altLang="en-US" dirty="0"/>
              <a:t>通常都是：“</a:t>
            </a:r>
            <a:r>
              <a:rPr lang="en-US" altLang="zh-CN" dirty="0"/>
              <a:t>P + I + S</a:t>
            </a:r>
            <a:r>
              <a:rPr lang="zh-CN" altLang="en-US" dirty="0"/>
              <a:t>”</a:t>
            </a:r>
            <a:endParaRPr lang="en-US" altLang="zh-CN" dirty="0"/>
          </a:p>
          <a:p>
            <a:pPr>
              <a:lnSpc>
                <a:spcPct val="150000"/>
              </a:lnSpc>
            </a:pPr>
            <a:endParaRPr lang="en-US" altLang="zh-CN" dirty="0"/>
          </a:p>
          <a:p>
            <a:pPr>
              <a:lnSpc>
                <a:spcPct val="150000"/>
              </a:lnSpc>
            </a:pPr>
            <a:r>
              <a:rPr lang="zh-CN" altLang="en-US" dirty="0"/>
              <a:t>如果觉得</a:t>
            </a:r>
            <a:r>
              <a:rPr lang="en-US" altLang="zh-CN" dirty="0"/>
              <a:t>PICOS</a:t>
            </a:r>
            <a:r>
              <a:rPr lang="zh-CN" altLang="en-US" dirty="0"/>
              <a:t>原则限制过多，也可按 </a:t>
            </a:r>
            <a:r>
              <a:rPr lang="zh-CN" altLang="en-US" dirty="0">
                <a:solidFill>
                  <a:srgbClr val="0070C0"/>
                </a:solidFill>
              </a:rPr>
              <a:t>主题词 </a:t>
            </a:r>
            <a:r>
              <a:rPr lang="en-US" altLang="zh-CN" dirty="0">
                <a:solidFill>
                  <a:srgbClr val="0070C0"/>
                </a:solidFill>
              </a:rPr>
              <a:t>+ </a:t>
            </a:r>
            <a:r>
              <a:rPr lang="zh-CN" altLang="en-US" dirty="0">
                <a:solidFill>
                  <a:srgbClr val="0070C0"/>
                </a:solidFill>
              </a:rPr>
              <a:t>自由词 </a:t>
            </a:r>
            <a:r>
              <a:rPr lang="zh-CN" altLang="en-US" dirty="0"/>
              <a:t>的检索原则进行检索</a:t>
            </a:r>
            <a:endParaRPr lang="en-US" altLang="zh-CN" dirty="0"/>
          </a:p>
          <a:p>
            <a:pPr>
              <a:lnSpc>
                <a:spcPct val="150000"/>
              </a:lnSpc>
            </a:pPr>
            <a:endParaRPr lang="en-US" altLang="zh-CN" dirty="0"/>
          </a:p>
          <a:p>
            <a:pPr>
              <a:lnSpc>
                <a:spcPct val="150000"/>
              </a:lnSpc>
            </a:pPr>
            <a:r>
              <a:rPr lang="zh-CN" altLang="en-US" dirty="0"/>
              <a:t>检索技巧的使用。如：检索逻辑词（</a:t>
            </a:r>
            <a:r>
              <a:rPr lang="en-US" altLang="zh-CN" dirty="0"/>
              <a:t>and or not</a:t>
            </a:r>
            <a:r>
              <a:rPr lang="zh-CN" altLang="en-US" dirty="0"/>
              <a:t>）</a:t>
            </a:r>
            <a:r>
              <a:rPr lang="en-US" altLang="zh-CN" dirty="0"/>
              <a:t>Filter</a:t>
            </a:r>
            <a:r>
              <a:rPr lang="zh-CN" altLang="en-US" dirty="0"/>
              <a:t>快速筛选、主副词搭配检索等</a:t>
            </a:r>
            <a:endParaRPr lang="en-US" altLang="zh-CN" dirty="0"/>
          </a:p>
        </p:txBody>
      </p:sp>
      <p:pic>
        <p:nvPicPr>
          <p:cNvPr id="27" name="图片 26">
            <a:extLst>
              <a:ext uri="{FF2B5EF4-FFF2-40B4-BE49-F238E27FC236}">
                <a16:creationId xmlns:a16="http://schemas.microsoft.com/office/drawing/2014/main" id="{BAC6615B-6C10-47C5-B487-3A0BFFCFA766}"/>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90784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grpSp>
        <p:nvGrpSpPr>
          <p:cNvPr id="4" name="组合 3">
            <a:extLst>
              <a:ext uri="{FF2B5EF4-FFF2-40B4-BE49-F238E27FC236}">
                <a16:creationId xmlns:a16="http://schemas.microsoft.com/office/drawing/2014/main" id="{C6971AAE-1E3B-4CB3-94EA-949E9F0C2109}"/>
              </a:ext>
            </a:extLst>
          </p:cNvPr>
          <p:cNvGrpSpPr/>
          <p:nvPr/>
        </p:nvGrpSpPr>
        <p:grpSpPr>
          <a:xfrm>
            <a:off x="943200" y="1880220"/>
            <a:ext cx="10867800" cy="3153410"/>
            <a:chOff x="1524000" y="1880220"/>
            <a:chExt cx="10867800" cy="3153410"/>
          </a:xfrm>
        </p:grpSpPr>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01</a:t>
              </a:r>
            </a:p>
          </p:txBody>
        </p:sp>
        <p:sp>
          <p:nvSpPr>
            <p:cNvPr id="7" name="文本框 6"/>
            <p:cNvSpPr txBox="1"/>
            <p:nvPr/>
          </p:nvSpPr>
          <p:spPr>
            <a:xfrm>
              <a:off x="5538470" y="2552700"/>
              <a:ext cx="6853330" cy="707886"/>
            </a:xfrm>
            <a:prstGeom prst="rect">
              <a:avLst/>
            </a:prstGeom>
            <a:noFill/>
          </p:spPr>
          <p:txBody>
            <a:bodyPr wrap="square" rtlCol="0">
              <a:spAutoFit/>
            </a:bodyPr>
            <a:lstStyle/>
            <a:p>
              <a:r>
                <a:rPr lang="zh-CN" altLang="en-US" sz="4000" b="1" dirty="0">
                  <a:solidFill>
                    <a:schemeClr val="tx1">
                      <a:lumMod val="85000"/>
                      <a:lumOff val="15000"/>
                    </a:schemeClr>
                  </a:solidFill>
                  <a:latin typeface="+mj-ea"/>
                  <a:ea typeface="+mj-ea"/>
                </a:rPr>
                <a:t>中国国际体育用品博览会简介</a:t>
              </a:r>
            </a:p>
          </p:txBody>
        </p:sp>
        <p:grpSp>
          <p:nvGrpSpPr>
            <p:cNvPr id="15" name="组合 14"/>
            <p:cNvGrpSpPr/>
            <p:nvPr/>
          </p:nvGrpSpPr>
          <p:grpSpPr>
            <a:xfrm>
              <a:off x="5411162" y="3403575"/>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852411" y="301752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ONE</a:t>
              </a:r>
            </a:p>
          </p:txBody>
        </p:sp>
      </p:gr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30</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a:pPr>
            <a:r>
              <a:rPr lang="zh-CN" altLang="en-US" dirty="0"/>
              <a:t>制定检索策略（检索词</a:t>
            </a:r>
            <a:r>
              <a:rPr lang="en-US" altLang="zh-CN" dirty="0"/>
              <a:t>/</a:t>
            </a:r>
            <a:r>
              <a:rPr lang="zh-CN" altLang="en-US" dirty="0"/>
              <a:t>词表的制定）</a:t>
            </a:r>
            <a:endParaRPr lang="en-US" altLang="zh-CN" dirty="0"/>
          </a:p>
        </p:txBody>
      </p:sp>
      <p:sp>
        <p:nvSpPr>
          <p:cNvPr id="15" name="文本框 14">
            <a:extLst>
              <a:ext uri="{FF2B5EF4-FFF2-40B4-BE49-F238E27FC236}">
                <a16:creationId xmlns:a16="http://schemas.microsoft.com/office/drawing/2014/main" id="{C4277109-6165-4983-8518-854D672AC87E}"/>
              </a:ext>
            </a:extLst>
          </p:cNvPr>
          <p:cNvSpPr txBox="1"/>
          <p:nvPr/>
        </p:nvSpPr>
        <p:spPr>
          <a:xfrm>
            <a:off x="2802358" y="1799725"/>
            <a:ext cx="9141155" cy="4031232"/>
          </a:xfrm>
          <a:prstGeom prst="rect">
            <a:avLst/>
          </a:prstGeom>
          <a:noFill/>
        </p:spPr>
        <p:txBody>
          <a:bodyPr wrap="square" rtlCol="0">
            <a:spAutoFit/>
          </a:bodyPr>
          <a:lstStyle/>
          <a:p>
            <a:pPr>
              <a:lnSpc>
                <a:spcPct val="150000"/>
              </a:lnSpc>
            </a:pPr>
            <a:r>
              <a:rPr lang="zh-CN" altLang="en-US" dirty="0"/>
              <a:t>例如，检索“</a:t>
            </a:r>
            <a:r>
              <a:rPr lang="zh-CN" altLang="en-US" b="1" dirty="0"/>
              <a:t>基于图像的无标记评估软件对青少年体态评估的有效性：一项系统评价与</a:t>
            </a:r>
            <a:r>
              <a:rPr lang="en-US" altLang="zh-CN" b="1" dirty="0"/>
              <a:t>meta</a:t>
            </a:r>
            <a:r>
              <a:rPr lang="zh-CN" altLang="en-US" b="1" dirty="0"/>
              <a:t>分析</a:t>
            </a:r>
            <a:r>
              <a:rPr lang="zh-CN" altLang="en-US" dirty="0"/>
              <a:t>”</a:t>
            </a:r>
            <a:endParaRPr lang="en-US" altLang="zh-CN" dirty="0"/>
          </a:p>
          <a:p>
            <a:pPr>
              <a:lnSpc>
                <a:spcPts val="1200"/>
              </a:lnSpc>
            </a:pPr>
            <a:endParaRPr lang="en-US" altLang="zh-CN" dirty="0"/>
          </a:p>
          <a:p>
            <a:pPr>
              <a:lnSpc>
                <a:spcPct val="150000"/>
              </a:lnSpc>
            </a:pPr>
            <a:r>
              <a:rPr lang="zh-CN" altLang="en-US" dirty="0"/>
              <a:t>检索词：</a:t>
            </a:r>
            <a:endParaRPr lang="en-US" altLang="zh-CN" dirty="0"/>
          </a:p>
          <a:p>
            <a:pPr>
              <a:lnSpc>
                <a:spcPct val="150000"/>
              </a:lnSpc>
            </a:pPr>
            <a:r>
              <a:rPr lang="zh-CN" altLang="en-US" dirty="0"/>
              <a:t>第一组：图像</a:t>
            </a:r>
            <a:r>
              <a:rPr lang="en-US" altLang="zh-CN" dirty="0"/>
              <a:t>/</a:t>
            </a:r>
            <a:r>
              <a:rPr lang="zh-CN" altLang="en-US" dirty="0"/>
              <a:t>视频的各种可能的词汇 </a:t>
            </a:r>
            <a:r>
              <a:rPr lang="en-US" altLang="zh-CN" dirty="0"/>
              <a:t>(OR)</a:t>
            </a:r>
          </a:p>
          <a:p>
            <a:pPr>
              <a:lnSpc>
                <a:spcPct val="150000"/>
              </a:lnSpc>
            </a:pPr>
            <a:r>
              <a:rPr lang="zh-CN" altLang="en-US" dirty="0"/>
              <a:t>第二组：无标记评估软件的各种可能的词汇 </a:t>
            </a:r>
            <a:r>
              <a:rPr lang="en-US" altLang="zh-CN" dirty="0"/>
              <a:t>(OR)</a:t>
            </a:r>
          </a:p>
          <a:p>
            <a:pPr>
              <a:lnSpc>
                <a:spcPct val="150000"/>
              </a:lnSpc>
            </a:pPr>
            <a:r>
              <a:rPr lang="zh-CN" altLang="en-US" dirty="0"/>
              <a:t>第三组：青少年体态的各种可能的词汇（</a:t>
            </a:r>
            <a:r>
              <a:rPr lang="en-US" altLang="zh-CN" dirty="0"/>
              <a:t>OR</a:t>
            </a:r>
            <a:r>
              <a:rPr lang="zh-CN" altLang="en-US" dirty="0"/>
              <a:t>）</a:t>
            </a:r>
            <a:endParaRPr lang="en-US" altLang="zh-CN" dirty="0"/>
          </a:p>
          <a:p>
            <a:pPr>
              <a:lnSpc>
                <a:spcPct val="150000"/>
              </a:lnSpc>
            </a:pPr>
            <a:r>
              <a:rPr lang="zh-CN" altLang="en-US" dirty="0"/>
              <a:t>第四组：研究方法 </a:t>
            </a:r>
            <a:r>
              <a:rPr lang="en-US" altLang="zh-CN" dirty="0"/>
              <a:t>(OR)</a:t>
            </a:r>
          </a:p>
          <a:p>
            <a:pPr>
              <a:lnSpc>
                <a:spcPct val="150000"/>
              </a:lnSpc>
            </a:pPr>
            <a:r>
              <a:rPr lang="zh-CN" altLang="en-US" dirty="0"/>
              <a:t>四组之间用“</a:t>
            </a:r>
            <a:r>
              <a:rPr lang="en-US" altLang="zh-CN" dirty="0"/>
              <a:t>AND</a:t>
            </a:r>
            <a:r>
              <a:rPr lang="zh-CN" altLang="en-US" dirty="0"/>
              <a:t>”相连</a:t>
            </a:r>
            <a:endParaRPr lang="en-US" altLang="zh-CN" dirty="0"/>
          </a:p>
          <a:p>
            <a:pPr>
              <a:lnSpc>
                <a:spcPct val="150000"/>
              </a:lnSpc>
            </a:pPr>
            <a:r>
              <a:rPr lang="zh-CN" altLang="en-US" dirty="0"/>
              <a:t>使用</a:t>
            </a:r>
            <a:r>
              <a:rPr lang="en-US" altLang="zh-CN" dirty="0"/>
              <a:t>PICOS</a:t>
            </a:r>
            <a:r>
              <a:rPr lang="zh-CN" altLang="en-US" dirty="0"/>
              <a:t>中的</a:t>
            </a:r>
            <a:r>
              <a:rPr lang="en-US" altLang="zh-CN" dirty="0"/>
              <a:t>C</a:t>
            </a:r>
            <a:r>
              <a:rPr lang="zh-CN" altLang="en-US" dirty="0"/>
              <a:t>、</a:t>
            </a:r>
            <a:r>
              <a:rPr lang="en-US" altLang="zh-CN" dirty="0"/>
              <a:t>O</a:t>
            </a:r>
            <a:r>
              <a:rPr lang="zh-CN" altLang="en-US" dirty="0"/>
              <a:t>和</a:t>
            </a:r>
            <a:r>
              <a:rPr lang="en-US" altLang="zh-CN" dirty="0"/>
              <a:t>S</a:t>
            </a:r>
            <a:r>
              <a:rPr lang="zh-CN" altLang="en-US" dirty="0"/>
              <a:t>或研究的环境和条件 对检索进行限制。获得 </a:t>
            </a:r>
            <a:r>
              <a:rPr lang="en-US" altLang="zh-CN" dirty="0"/>
              <a:t>N </a:t>
            </a:r>
            <a:r>
              <a:rPr lang="zh-CN" altLang="en-US" dirty="0"/>
              <a:t>篇相关文献</a:t>
            </a:r>
            <a:endParaRPr lang="en-US" altLang="zh-CN" dirty="0"/>
          </a:p>
        </p:txBody>
      </p:sp>
      <p:pic>
        <p:nvPicPr>
          <p:cNvPr id="17" name="图片 16">
            <a:extLst>
              <a:ext uri="{FF2B5EF4-FFF2-40B4-BE49-F238E27FC236}">
                <a16:creationId xmlns:a16="http://schemas.microsoft.com/office/drawing/2014/main" id="{109B06B0-3BC2-400D-A472-E1A58E6D9DDC}"/>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424153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31</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文献检索源（数据库）</a:t>
            </a:r>
            <a:endParaRPr lang="en-US" altLang="zh-CN" dirty="0"/>
          </a:p>
        </p:txBody>
      </p:sp>
      <p:sp>
        <p:nvSpPr>
          <p:cNvPr id="15" name="文本框 14">
            <a:extLst>
              <a:ext uri="{FF2B5EF4-FFF2-40B4-BE49-F238E27FC236}">
                <a16:creationId xmlns:a16="http://schemas.microsoft.com/office/drawing/2014/main" id="{2FDF9D09-857E-49C7-8308-EA7C7048A7AD}"/>
              </a:ext>
            </a:extLst>
          </p:cNvPr>
          <p:cNvSpPr txBox="1"/>
          <p:nvPr/>
        </p:nvSpPr>
        <p:spPr>
          <a:xfrm>
            <a:off x="3427623" y="2141899"/>
            <a:ext cx="2203982" cy="2957861"/>
          </a:xfrm>
          <a:prstGeom prst="rect">
            <a:avLst/>
          </a:prstGeom>
          <a:noFill/>
        </p:spPr>
        <p:txBody>
          <a:bodyPr wrap="square" rtlCol="0">
            <a:spAutoFit/>
          </a:bodyPr>
          <a:lstStyle/>
          <a:p>
            <a:pPr>
              <a:lnSpc>
                <a:spcPct val="150000"/>
              </a:lnSpc>
            </a:pPr>
            <a:r>
              <a:rPr lang="zh-CN" altLang="en-US" dirty="0"/>
              <a:t>英文数据库：</a:t>
            </a:r>
            <a:endParaRPr lang="en-US" altLang="zh-CN" dirty="0"/>
          </a:p>
          <a:p>
            <a:pPr>
              <a:lnSpc>
                <a:spcPct val="150000"/>
              </a:lnSpc>
            </a:pPr>
            <a:r>
              <a:rPr lang="en-US" altLang="zh-CN" dirty="0"/>
              <a:t>PubMed</a:t>
            </a:r>
          </a:p>
          <a:p>
            <a:pPr>
              <a:lnSpc>
                <a:spcPct val="150000"/>
              </a:lnSpc>
            </a:pPr>
            <a:r>
              <a:rPr lang="en-US" altLang="zh-CN" dirty="0"/>
              <a:t>Web of Science</a:t>
            </a:r>
          </a:p>
          <a:p>
            <a:pPr>
              <a:lnSpc>
                <a:spcPct val="150000"/>
              </a:lnSpc>
            </a:pPr>
            <a:r>
              <a:rPr lang="en-US" altLang="zh-CN" dirty="0"/>
              <a:t>ScienceDirect</a:t>
            </a:r>
          </a:p>
          <a:p>
            <a:pPr>
              <a:lnSpc>
                <a:spcPct val="150000"/>
              </a:lnSpc>
            </a:pPr>
            <a:r>
              <a:rPr lang="en-US" altLang="zh-CN" dirty="0"/>
              <a:t>Embase</a:t>
            </a:r>
          </a:p>
          <a:p>
            <a:pPr>
              <a:lnSpc>
                <a:spcPct val="150000"/>
              </a:lnSpc>
            </a:pPr>
            <a:r>
              <a:rPr lang="en-US" altLang="zh-CN" dirty="0"/>
              <a:t>……</a:t>
            </a:r>
          </a:p>
          <a:p>
            <a:pPr>
              <a:lnSpc>
                <a:spcPct val="150000"/>
              </a:lnSpc>
            </a:pPr>
            <a:endParaRPr lang="en-US" altLang="zh-CN" dirty="0"/>
          </a:p>
        </p:txBody>
      </p:sp>
      <p:sp>
        <p:nvSpPr>
          <p:cNvPr id="16" name="文本框 15">
            <a:extLst>
              <a:ext uri="{FF2B5EF4-FFF2-40B4-BE49-F238E27FC236}">
                <a16:creationId xmlns:a16="http://schemas.microsoft.com/office/drawing/2014/main" id="{32069281-AC18-4846-BB30-391721D96E52}"/>
              </a:ext>
            </a:extLst>
          </p:cNvPr>
          <p:cNvSpPr txBox="1"/>
          <p:nvPr/>
        </p:nvSpPr>
        <p:spPr>
          <a:xfrm>
            <a:off x="7178040" y="2141899"/>
            <a:ext cx="2203982" cy="2126864"/>
          </a:xfrm>
          <a:prstGeom prst="rect">
            <a:avLst/>
          </a:prstGeom>
          <a:noFill/>
        </p:spPr>
        <p:txBody>
          <a:bodyPr wrap="square" rtlCol="0">
            <a:spAutoFit/>
          </a:bodyPr>
          <a:lstStyle/>
          <a:p>
            <a:pPr>
              <a:lnSpc>
                <a:spcPct val="150000"/>
              </a:lnSpc>
            </a:pPr>
            <a:r>
              <a:rPr lang="zh-CN" altLang="en-US" dirty="0"/>
              <a:t>中文数据库：</a:t>
            </a:r>
            <a:endParaRPr lang="en-US" altLang="zh-CN" dirty="0"/>
          </a:p>
          <a:p>
            <a:pPr>
              <a:lnSpc>
                <a:spcPct val="150000"/>
              </a:lnSpc>
            </a:pPr>
            <a:r>
              <a:rPr lang="zh-CN" altLang="en-US" dirty="0"/>
              <a:t>中国知网</a:t>
            </a:r>
            <a:endParaRPr lang="en-US" altLang="zh-CN" dirty="0"/>
          </a:p>
          <a:p>
            <a:pPr>
              <a:lnSpc>
                <a:spcPct val="150000"/>
              </a:lnSpc>
            </a:pPr>
            <a:r>
              <a:rPr lang="zh-CN" altLang="en-US" dirty="0"/>
              <a:t>万方</a:t>
            </a:r>
            <a:endParaRPr lang="en-US" altLang="zh-CN" dirty="0"/>
          </a:p>
          <a:p>
            <a:pPr>
              <a:lnSpc>
                <a:spcPct val="150000"/>
              </a:lnSpc>
            </a:pPr>
            <a:r>
              <a:rPr lang="zh-CN" altLang="en-US" dirty="0"/>
              <a:t>维普</a:t>
            </a:r>
            <a:endParaRPr lang="en-US" altLang="zh-CN" dirty="0"/>
          </a:p>
          <a:p>
            <a:pPr>
              <a:lnSpc>
                <a:spcPct val="150000"/>
              </a:lnSpc>
            </a:pPr>
            <a:r>
              <a:rPr lang="en-US" altLang="zh-CN" dirty="0"/>
              <a:t>……</a:t>
            </a:r>
          </a:p>
        </p:txBody>
      </p:sp>
      <p:sp>
        <p:nvSpPr>
          <p:cNvPr id="17" name="文本框 16">
            <a:extLst>
              <a:ext uri="{FF2B5EF4-FFF2-40B4-BE49-F238E27FC236}">
                <a16:creationId xmlns:a16="http://schemas.microsoft.com/office/drawing/2014/main" id="{07F78310-1331-49C9-9A77-845F21D89E0A}"/>
              </a:ext>
            </a:extLst>
          </p:cNvPr>
          <p:cNvSpPr txBox="1"/>
          <p:nvPr/>
        </p:nvSpPr>
        <p:spPr>
          <a:xfrm>
            <a:off x="5335192" y="4551253"/>
            <a:ext cx="2905838" cy="669863"/>
          </a:xfrm>
          <a:prstGeom prst="rect">
            <a:avLst/>
          </a:prstGeom>
          <a:noFill/>
        </p:spPr>
        <p:txBody>
          <a:bodyPr wrap="square" rtlCol="0">
            <a:spAutoFit/>
          </a:bodyPr>
          <a:lstStyle/>
          <a:p>
            <a:pPr>
              <a:lnSpc>
                <a:spcPct val="150000"/>
              </a:lnSpc>
            </a:pPr>
            <a:r>
              <a:rPr lang="zh-CN" altLang="en-US" sz="2800" dirty="0"/>
              <a:t>领域期刊、会议</a:t>
            </a:r>
            <a:endParaRPr lang="en-US" altLang="zh-CN" sz="2800" dirty="0"/>
          </a:p>
        </p:txBody>
      </p:sp>
      <p:sp>
        <p:nvSpPr>
          <p:cNvPr id="19" name="文本框 18">
            <a:extLst>
              <a:ext uri="{FF2B5EF4-FFF2-40B4-BE49-F238E27FC236}">
                <a16:creationId xmlns:a16="http://schemas.microsoft.com/office/drawing/2014/main" id="{CF58B9DC-44AF-4D88-A8B8-C693FEE4A03E}"/>
              </a:ext>
            </a:extLst>
          </p:cNvPr>
          <p:cNvSpPr txBox="1"/>
          <p:nvPr/>
        </p:nvSpPr>
        <p:spPr>
          <a:xfrm>
            <a:off x="4810721" y="5456122"/>
            <a:ext cx="3954780" cy="669863"/>
          </a:xfrm>
          <a:prstGeom prst="rect">
            <a:avLst/>
          </a:prstGeom>
          <a:noFill/>
        </p:spPr>
        <p:txBody>
          <a:bodyPr wrap="square" rtlCol="0">
            <a:spAutoFit/>
          </a:bodyPr>
          <a:lstStyle/>
          <a:p>
            <a:pPr>
              <a:lnSpc>
                <a:spcPct val="150000"/>
              </a:lnSpc>
            </a:pPr>
            <a:r>
              <a:rPr lang="zh-CN" altLang="en-US" sz="2800" dirty="0"/>
              <a:t>最后</a:t>
            </a:r>
            <a:r>
              <a:rPr lang="en-US" altLang="zh-CN" sz="2800" dirty="0"/>
              <a:t>Google Scholar</a:t>
            </a:r>
            <a:r>
              <a:rPr lang="zh-CN" altLang="en-US" sz="2800" dirty="0"/>
              <a:t>守门</a:t>
            </a:r>
            <a:endParaRPr lang="en-US" altLang="zh-CN" sz="2800" dirty="0"/>
          </a:p>
        </p:txBody>
      </p:sp>
      <p:pic>
        <p:nvPicPr>
          <p:cNvPr id="23" name="图片 22">
            <a:extLst>
              <a:ext uri="{FF2B5EF4-FFF2-40B4-BE49-F238E27FC236}">
                <a16:creationId xmlns:a16="http://schemas.microsoft.com/office/drawing/2014/main" id="{5415068A-D1E7-40CB-99B3-12AB21DC9435}"/>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352203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32</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2" name="文本框 21">
            <a:extLst>
              <a:ext uri="{FF2B5EF4-FFF2-40B4-BE49-F238E27FC236}">
                <a16:creationId xmlns:a16="http://schemas.microsoft.com/office/drawing/2014/main" id="{0C851E0A-4E2E-457F-B588-21BCB6A96B48}"/>
              </a:ext>
            </a:extLst>
          </p:cNvPr>
          <p:cNvSpPr txBox="1"/>
          <p:nvPr/>
        </p:nvSpPr>
        <p:spPr>
          <a:xfrm>
            <a:off x="4519481" y="2985035"/>
            <a:ext cx="4055958" cy="917367"/>
          </a:xfrm>
          <a:prstGeom prst="rect">
            <a:avLst/>
          </a:prstGeom>
          <a:noFill/>
        </p:spPr>
        <p:txBody>
          <a:bodyPr wrap="square" rtlCol="0">
            <a:spAutoFit/>
          </a:bodyPr>
          <a:lstStyle/>
          <a:p>
            <a:pPr algn="ctr">
              <a:lnSpc>
                <a:spcPct val="150000"/>
              </a:lnSpc>
            </a:pPr>
            <a:r>
              <a:rPr lang="zh-CN" altLang="en-US" sz="4000" b="1" dirty="0"/>
              <a:t>保证查全和查准！</a:t>
            </a:r>
            <a:endParaRPr lang="en-US" altLang="zh-CN" sz="4000" b="1" dirty="0"/>
          </a:p>
        </p:txBody>
      </p:sp>
      <p:pic>
        <p:nvPicPr>
          <p:cNvPr id="18" name="图片 17">
            <a:extLst>
              <a:ext uri="{FF2B5EF4-FFF2-40B4-BE49-F238E27FC236}">
                <a16:creationId xmlns:a16="http://schemas.microsoft.com/office/drawing/2014/main" id="{9C7A5CF8-F144-4901-85C1-DD56F585674B}"/>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3654765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74B549-5AC5-4F3F-95E7-64AD700ADAFC}"/>
              </a:ext>
            </a:extLst>
          </p:cNvPr>
          <p:cNvPicPr>
            <a:picLocks noChangeAspect="1"/>
          </p:cNvPicPr>
          <p:nvPr/>
        </p:nvPicPr>
        <p:blipFill>
          <a:blip r:embed="rId3"/>
          <a:stretch>
            <a:fillRect/>
          </a:stretch>
        </p:blipFill>
        <p:spPr>
          <a:xfrm>
            <a:off x="7244581" y="1824800"/>
            <a:ext cx="3709170" cy="3472413"/>
          </a:xfrm>
          <a:prstGeom prst="rect">
            <a:avLst/>
          </a:prstGeom>
        </p:spPr>
      </p:pic>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3"/>
            </a:pPr>
            <a:r>
              <a:rPr lang="zh-CN" altLang="en-US" dirty="0"/>
              <a:t>文献检索筛查时序步骤</a:t>
            </a:r>
            <a:endParaRPr lang="en-US" altLang="zh-CN" dirty="0"/>
          </a:p>
        </p:txBody>
      </p:sp>
      <p:pic>
        <p:nvPicPr>
          <p:cNvPr id="5" name="图片 4">
            <a:extLst>
              <a:ext uri="{FF2B5EF4-FFF2-40B4-BE49-F238E27FC236}">
                <a16:creationId xmlns:a16="http://schemas.microsoft.com/office/drawing/2014/main" id="{9838CE1C-8E16-442E-A0E6-1AE7D326535A}"/>
              </a:ext>
            </a:extLst>
          </p:cNvPr>
          <p:cNvPicPr>
            <a:picLocks noChangeAspect="1"/>
          </p:cNvPicPr>
          <p:nvPr/>
        </p:nvPicPr>
        <p:blipFill>
          <a:blip r:embed="rId7"/>
          <a:stretch>
            <a:fillRect/>
          </a:stretch>
        </p:blipFill>
        <p:spPr>
          <a:xfrm>
            <a:off x="2941081" y="1758241"/>
            <a:ext cx="3488531" cy="3528761"/>
          </a:xfrm>
          <a:prstGeom prst="rect">
            <a:avLst/>
          </a:prstGeom>
        </p:spPr>
      </p:pic>
      <p:sp>
        <p:nvSpPr>
          <p:cNvPr id="6" name="文本框 5">
            <a:extLst>
              <a:ext uri="{FF2B5EF4-FFF2-40B4-BE49-F238E27FC236}">
                <a16:creationId xmlns:a16="http://schemas.microsoft.com/office/drawing/2014/main" id="{FF121D68-8772-4C2E-ADAE-5BFBB9C7E2EA}"/>
              </a:ext>
            </a:extLst>
          </p:cNvPr>
          <p:cNvSpPr txBox="1"/>
          <p:nvPr/>
        </p:nvSpPr>
        <p:spPr>
          <a:xfrm>
            <a:off x="2659634" y="5277347"/>
            <a:ext cx="8647239" cy="584775"/>
          </a:xfrm>
          <a:prstGeom prst="rect">
            <a:avLst/>
          </a:prstGeom>
          <a:noFill/>
        </p:spPr>
        <p:txBody>
          <a:bodyPr wrap="none" rtlCol="0">
            <a:spAutoFit/>
          </a:bodyPr>
          <a:lstStyle/>
          <a:p>
            <a:r>
              <a:rPr lang="zh-CN" altLang="en-US" sz="1600" dirty="0"/>
              <a:t>来源：</a:t>
            </a:r>
            <a:r>
              <a:rPr lang="en-US" altLang="zh-CN" sz="1600" dirty="0">
                <a:hlinkClick r:id="rId8"/>
              </a:rPr>
              <a:t>PRISMA</a:t>
            </a:r>
            <a:r>
              <a:rPr lang="zh-CN" altLang="en-US" sz="1600" dirty="0">
                <a:hlinkClick r:id="rId8"/>
              </a:rPr>
              <a:t>官网</a:t>
            </a:r>
            <a:endParaRPr lang="en-US" altLang="zh-CN" sz="1600" dirty="0"/>
          </a:p>
          <a:p>
            <a:pPr indent="457200"/>
            <a:r>
              <a:rPr lang="zh-CN" altLang="en-US" sz="1600" dirty="0"/>
              <a:t>（首选报告项目指南，</a:t>
            </a:r>
            <a:r>
              <a:rPr lang="en-US" altLang="zh-CN" sz="1600" dirty="0"/>
              <a:t>Preferred Reporting Items for Systematic Reviews and Meta-Analyses</a:t>
            </a:r>
            <a:r>
              <a:rPr lang="zh-CN" altLang="en-US" sz="1600" dirty="0"/>
              <a:t>）</a:t>
            </a:r>
          </a:p>
        </p:txBody>
      </p:sp>
      <p:pic>
        <p:nvPicPr>
          <p:cNvPr id="16" name="图片 15">
            <a:extLst>
              <a:ext uri="{FF2B5EF4-FFF2-40B4-BE49-F238E27FC236}">
                <a16:creationId xmlns:a16="http://schemas.microsoft.com/office/drawing/2014/main" id="{36C299A7-0000-4636-B90C-4E256AEEACD7}"/>
              </a:ext>
            </a:extLst>
          </p:cNvPr>
          <p:cNvPicPr>
            <a:picLocks noChangeAspect="1"/>
          </p:cNvPicPr>
          <p:nvPr/>
        </p:nvPicPr>
        <p:blipFill rotWithShape="1">
          <a:blip r:embed="rId9">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755891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pic>
        <p:nvPicPr>
          <p:cNvPr id="2" name="图片 1">
            <a:extLst>
              <a:ext uri="{FF2B5EF4-FFF2-40B4-BE49-F238E27FC236}">
                <a16:creationId xmlns:a16="http://schemas.microsoft.com/office/drawing/2014/main" id="{A3210AFC-64A1-468C-817E-121D63C51FB8}"/>
              </a:ext>
            </a:extLst>
          </p:cNvPr>
          <p:cNvPicPr>
            <a:picLocks noChangeAspect="1"/>
          </p:cNvPicPr>
          <p:nvPr/>
        </p:nvPicPr>
        <p:blipFill rotWithShape="1">
          <a:blip r:embed="rId6"/>
          <a:srcRect b="39954"/>
          <a:stretch/>
        </p:blipFill>
        <p:spPr>
          <a:xfrm>
            <a:off x="2497146" y="1262815"/>
            <a:ext cx="3032798" cy="5521350"/>
          </a:xfrm>
          <a:prstGeom prst="rect">
            <a:avLst/>
          </a:prstGeom>
        </p:spPr>
      </p:pic>
      <p:pic>
        <p:nvPicPr>
          <p:cNvPr id="14" name="图片 13">
            <a:extLst>
              <a:ext uri="{FF2B5EF4-FFF2-40B4-BE49-F238E27FC236}">
                <a16:creationId xmlns:a16="http://schemas.microsoft.com/office/drawing/2014/main" id="{01442DE1-15D0-4F1A-B677-9A44318F5E43}"/>
              </a:ext>
            </a:extLst>
          </p:cNvPr>
          <p:cNvPicPr>
            <a:picLocks noChangeAspect="1"/>
          </p:cNvPicPr>
          <p:nvPr/>
        </p:nvPicPr>
        <p:blipFill rotWithShape="1">
          <a:blip r:embed="rId6"/>
          <a:srcRect t="59857"/>
          <a:stretch/>
        </p:blipFill>
        <p:spPr>
          <a:xfrm>
            <a:off x="6084836" y="1262816"/>
            <a:ext cx="3746962" cy="4560488"/>
          </a:xfrm>
          <a:prstGeom prst="rect">
            <a:avLst/>
          </a:prstGeom>
        </p:spPr>
      </p:pic>
      <p:pic>
        <p:nvPicPr>
          <p:cNvPr id="15" name="图片 14">
            <a:extLst>
              <a:ext uri="{FF2B5EF4-FFF2-40B4-BE49-F238E27FC236}">
                <a16:creationId xmlns:a16="http://schemas.microsoft.com/office/drawing/2014/main" id="{0222F1FD-5200-4C8C-9421-8DF4C118A88A}"/>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339134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2956579"/>
          </a:xfrm>
          <a:prstGeom prst="rect">
            <a:avLst/>
          </a:prstGeom>
          <a:noFill/>
        </p:spPr>
        <p:txBody>
          <a:bodyPr wrap="square" rtlCol="0">
            <a:spAutoFit/>
          </a:bodyPr>
          <a:lstStyle/>
          <a:p>
            <a:pPr marL="342900" indent="-342900">
              <a:lnSpc>
                <a:spcPct val="150000"/>
              </a:lnSpc>
              <a:buFont typeface="+mj-lt"/>
              <a:buAutoNum type="arabicPeriod" startAt="4"/>
            </a:pPr>
            <a:r>
              <a:rPr lang="zh-CN" altLang="en-US" dirty="0"/>
              <a:t>研究注册</a:t>
            </a:r>
            <a:endParaRPr lang="en-US" altLang="zh-CN" dirty="0"/>
          </a:p>
          <a:p>
            <a:pPr marL="742950" lvl="1" indent="-285750">
              <a:lnSpc>
                <a:spcPct val="150000"/>
              </a:lnSpc>
              <a:buFont typeface="Arial" panose="020B0604020202020204" pitchFamily="34" charset="0"/>
              <a:buChar char="•"/>
            </a:pPr>
            <a:r>
              <a:rPr lang="zh-CN" altLang="en-US" dirty="0"/>
              <a:t>注册系统。如</a:t>
            </a:r>
            <a:r>
              <a:rPr lang="en-US" altLang="zh-CN" dirty="0"/>
              <a:t>PROSPERO</a:t>
            </a:r>
            <a:r>
              <a:rPr lang="zh-CN" altLang="en-US" dirty="0"/>
              <a:t>（</a:t>
            </a:r>
            <a:r>
              <a:rPr lang="en-US" altLang="zh-CN" dirty="0"/>
              <a:t>National Institute for Health Research</a:t>
            </a:r>
            <a:r>
              <a:rPr lang="zh-CN" altLang="en-US" dirty="0"/>
              <a:t>）</a:t>
            </a:r>
            <a:r>
              <a:rPr lang="en-US" altLang="zh-CN" dirty="0"/>
              <a:t>——</a:t>
            </a:r>
            <a:r>
              <a:rPr lang="zh-CN" altLang="en-US" dirty="0"/>
              <a:t>国际前瞻性系统评价注册系统</a:t>
            </a:r>
            <a:endParaRPr lang="en-US" altLang="zh-CN" dirty="0"/>
          </a:p>
          <a:p>
            <a:pPr marL="1200150" lvl="2" indent="-285750">
              <a:lnSpc>
                <a:spcPct val="150000"/>
              </a:lnSpc>
              <a:buFont typeface="Wingdings" panose="05000000000000000000" pitchFamily="2" charset="2"/>
              <a:buChar char="Ø"/>
            </a:pPr>
            <a:r>
              <a:rPr lang="zh-CN" altLang="en-US" dirty="0"/>
              <a:t>注册范围：任何与健康有关领域的系统评价，例如医疗与社会保健。</a:t>
            </a:r>
            <a:endParaRPr lang="en-US" altLang="zh-CN" dirty="0"/>
          </a:p>
          <a:p>
            <a:pPr marL="742950" lvl="1" indent="-285750">
              <a:lnSpc>
                <a:spcPct val="150000"/>
              </a:lnSpc>
              <a:buFont typeface="Arial" panose="020B0604020202020204" pitchFamily="34" charset="0"/>
              <a:buChar char="•"/>
            </a:pPr>
            <a:r>
              <a:rPr lang="zh-CN" altLang="en-US" dirty="0"/>
              <a:t>为什么要注册</a:t>
            </a:r>
            <a:endParaRPr lang="en-US" altLang="zh-CN" dirty="0"/>
          </a:p>
          <a:p>
            <a:pPr marL="1200150" lvl="2" indent="-285750">
              <a:lnSpc>
                <a:spcPct val="150000"/>
              </a:lnSpc>
              <a:buFont typeface="Wingdings" panose="05000000000000000000" pitchFamily="2" charset="2"/>
              <a:buChar char="Ø"/>
            </a:pPr>
            <a:r>
              <a:rPr lang="zh-CN" altLang="en-US" dirty="0"/>
              <a:t>避免不必要的重复</a:t>
            </a:r>
            <a:endParaRPr lang="en-US" altLang="zh-CN" dirty="0"/>
          </a:p>
          <a:p>
            <a:pPr marL="1200150" lvl="2" indent="-285750">
              <a:lnSpc>
                <a:spcPct val="150000"/>
              </a:lnSpc>
              <a:buFont typeface="Wingdings" panose="05000000000000000000" pitchFamily="2" charset="2"/>
              <a:buChar char="Ø"/>
            </a:pPr>
            <a:r>
              <a:rPr lang="zh-CN" altLang="en-US" dirty="0"/>
              <a:t>增加研究的透明性</a:t>
            </a:r>
            <a:endParaRPr lang="en-US" altLang="zh-CN" dirty="0"/>
          </a:p>
        </p:txBody>
      </p:sp>
      <p:pic>
        <p:nvPicPr>
          <p:cNvPr id="12" name="图片 11">
            <a:extLst>
              <a:ext uri="{FF2B5EF4-FFF2-40B4-BE49-F238E27FC236}">
                <a16:creationId xmlns:a16="http://schemas.microsoft.com/office/drawing/2014/main" id="{04D2F42D-98A7-40F9-9F8A-2423EA1F8F1E}"/>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934947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5034070"/>
          </a:xfrm>
          <a:prstGeom prst="rect">
            <a:avLst/>
          </a:prstGeom>
          <a:noFill/>
        </p:spPr>
        <p:txBody>
          <a:bodyPr wrap="square" rtlCol="0">
            <a:spAutoFit/>
          </a:bodyPr>
          <a:lstStyle/>
          <a:p>
            <a:pPr marL="342900" indent="-342900">
              <a:lnSpc>
                <a:spcPct val="150000"/>
              </a:lnSpc>
              <a:buFont typeface="+mj-lt"/>
              <a:buAutoNum type="arabicPeriod" startAt="5"/>
            </a:pPr>
            <a:r>
              <a:rPr lang="zh-CN" altLang="en-US" dirty="0"/>
              <a:t>文献筛选（纳入排除）</a:t>
            </a:r>
            <a:endParaRPr lang="en-US" altLang="zh-CN" dirty="0"/>
          </a:p>
          <a:p>
            <a:pPr marL="742950" lvl="1" indent="-285750">
              <a:lnSpc>
                <a:spcPct val="150000"/>
              </a:lnSpc>
              <a:buFont typeface="Arial" panose="020B0604020202020204" pitchFamily="34" charset="0"/>
              <a:buChar char="•"/>
            </a:pPr>
            <a:r>
              <a:rPr lang="zh-CN" altLang="en-US" dirty="0"/>
              <a:t>两名以上作者盲法独立筛选；不一致，交由第三位作者判断</a:t>
            </a:r>
            <a:endParaRPr lang="en-US" altLang="zh-CN" dirty="0"/>
          </a:p>
          <a:p>
            <a:pPr marL="742950" lvl="1" indent="-285750">
              <a:lnSpc>
                <a:spcPct val="150000"/>
              </a:lnSpc>
              <a:buFont typeface="Arial" panose="020B0604020202020204" pitchFamily="34" charset="0"/>
              <a:buChar char="•"/>
            </a:pPr>
            <a:r>
              <a:rPr lang="zh-CN" altLang="en-US" dirty="0"/>
              <a:t>纳入排除标准</a:t>
            </a:r>
            <a:endParaRPr lang="en-US" altLang="zh-CN" dirty="0"/>
          </a:p>
          <a:p>
            <a:pPr marL="1200150" lvl="2" indent="-285750">
              <a:lnSpc>
                <a:spcPct val="150000"/>
              </a:lnSpc>
              <a:buFont typeface="Wingdings" panose="05000000000000000000" pitchFamily="2" charset="2"/>
              <a:buChar char="Ø"/>
            </a:pPr>
            <a:r>
              <a:rPr lang="zh-CN" altLang="en-US" dirty="0"/>
              <a:t>一般从研究类型、研究对象和结局指标三方面制定（</a:t>
            </a:r>
            <a:r>
              <a:rPr lang="en-US" altLang="zh-CN" dirty="0"/>
              <a:t>PICOS</a:t>
            </a:r>
            <a:r>
              <a:rPr lang="zh-CN" altLang="en-US" dirty="0"/>
              <a:t>原则的应用）</a:t>
            </a:r>
          </a:p>
          <a:p>
            <a:pPr marL="1200150" lvl="2" indent="-285750">
              <a:lnSpc>
                <a:spcPct val="150000"/>
              </a:lnSpc>
              <a:buFont typeface="Wingdings" panose="05000000000000000000" pitchFamily="2" charset="2"/>
              <a:buChar char="Ø"/>
            </a:pPr>
            <a:r>
              <a:rPr lang="zh-CN" altLang="en-US" dirty="0"/>
              <a:t>排除标准。重点排除两类文献</a:t>
            </a:r>
            <a:r>
              <a:rPr lang="en-US" altLang="zh-CN" dirty="0"/>
              <a:t>:(1) </a:t>
            </a:r>
            <a:r>
              <a:rPr lang="zh-CN" altLang="en-US" dirty="0"/>
              <a:t>研究类型、研究对象和结局指标无法满足分析要求的；</a:t>
            </a:r>
            <a:r>
              <a:rPr lang="en-US" altLang="zh-CN" dirty="0"/>
              <a:t>(2) </a:t>
            </a:r>
            <a:r>
              <a:rPr lang="zh-CN" altLang="en-US" dirty="0"/>
              <a:t>全文无法获取，样本量小，专业性不强的</a:t>
            </a:r>
            <a:endParaRPr lang="en-US" altLang="zh-CN" dirty="0"/>
          </a:p>
          <a:p>
            <a:pPr marL="1200150" lvl="2" indent="-285750">
              <a:lnSpc>
                <a:spcPct val="150000"/>
              </a:lnSpc>
              <a:buFont typeface="Wingdings" panose="05000000000000000000" pitchFamily="2" charset="2"/>
              <a:buChar char="Ø"/>
            </a:pPr>
            <a:r>
              <a:rPr lang="zh-CN" altLang="en-US" dirty="0"/>
              <a:t>参考已发表的</a:t>
            </a:r>
            <a:r>
              <a:rPr lang="en-US" altLang="zh-CN" dirty="0"/>
              <a:t>meta</a:t>
            </a:r>
            <a:r>
              <a:rPr lang="zh-CN" altLang="en-US" dirty="0"/>
              <a:t>分析文章的做法</a:t>
            </a:r>
            <a:endParaRPr lang="en-US" altLang="zh-CN" dirty="0"/>
          </a:p>
          <a:p>
            <a:pPr marL="742950" lvl="1" indent="-285750">
              <a:lnSpc>
                <a:spcPct val="150000"/>
              </a:lnSpc>
              <a:buFont typeface="Arial" panose="020B0604020202020204" pitchFamily="34" charset="0"/>
              <a:buChar char="•"/>
            </a:pPr>
            <a:r>
              <a:rPr lang="zh-CN" altLang="en-US" dirty="0"/>
              <a:t>先粗筛，再细筛</a:t>
            </a:r>
            <a:endParaRPr lang="en-US" altLang="zh-CN" dirty="0"/>
          </a:p>
          <a:p>
            <a:pPr marL="1200150" lvl="2" indent="-285750">
              <a:lnSpc>
                <a:spcPct val="150000"/>
              </a:lnSpc>
              <a:buFont typeface="Wingdings" panose="05000000000000000000" pitchFamily="2" charset="2"/>
              <a:buChar char="Ø"/>
            </a:pPr>
            <a:r>
              <a:rPr lang="zh-CN" altLang="en-US" dirty="0"/>
              <a:t>剔除重复文献。根据文献类型、研究对象等条件阅读题目和摘要，初筛；</a:t>
            </a:r>
            <a:endParaRPr lang="en-US" altLang="zh-CN" dirty="0"/>
          </a:p>
          <a:p>
            <a:pPr marL="1200150" lvl="2" indent="-285750">
              <a:lnSpc>
                <a:spcPct val="150000"/>
              </a:lnSpc>
              <a:buFont typeface="Wingdings" panose="05000000000000000000" pitchFamily="2" charset="2"/>
              <a:buChar char="Ø"/>
            </a:pPr>
            <a:r>
              <a:rPr lang="zh-CN" altLang="en-US" dirty="0"/>
              <a:t>根据结局指标，即数据，阅读全文，细筛</a:t>
            </a:r>
            <a:endParaRPr lang="en-US" altLang="zh-CN" dirty="0"/>
          </a:p>
          <a:p>
            <a:pPr marL="742950" lvl="1" indent="-285750">
              <a:lnSpc>
                <a:spcPct val="150000"/>
              </a:lnSpc>
              <a:buFont typeface="Arial" panose="020B0604020202020204" pitchFamily="34" charset="0"/>
              <a:buChar char="•"/>
            </a:pPr>
            <a:r>
              <a:rPr lang="zh-CN" altLang="en-US" dirty="0"/>
              <a:t>记录筛选的文献数量和理由，方便绘制筛选流程图、</a:t>
            </a:r>
            <a:endParaRPr lang="en-US" altLang="zh-CN" dirty="0"/>
          </a:p>
          <a:p>
            <a:pPr marL="742950" lvl="1" indent="-285750">
              <a:lnSpc>
                <a:spcPct val="150000"/>
              </a:lnSpc>
              <a:buFont typeface="Arial" panose="020B0604020202020204" pitchFamily="34" charset="0"/>
              <a:buChar char="•"/>
            </a:pPr>
            <a:r>
              <a:rPr lang="en-US" altLang="zh-CN" dirty="0">
                <a:sym typeface="Wingdings" panose="05000000000000000000" pitchFamily="2" charset="2"/>
              </a:rPr>
              <a:t>EndNote</a:t>
            </a:r>
            <a:r>
              <a:rPr lang="zh-CN" altLang="en-US" dirty="0">
                <a:sym typeface="Wingdings" panose="05000000000000000000" pitchFamily="2" charset="2"/>
              </a:rPr>
              <a:t>等文献管理软件辅助</a:t>
            </a:r>
            <a:endParaRPr lang="en-US" altLang="zh-CN" dirty="0">
              <a:sym typeface="Wingdings" panose="05000000000000000000" pitchFamily="2" charset="2"/>
            </a:endParaRPr>
          </a:p>
        </p:txBody>
      </p:sp>
      <p:pic>
        <p:nvPicPr>
          <p:cNvPr id="13" name="图片 12">
            <a:extLst>
              <a:ext uri="{FF2B5EF4-FFF2-40B4-BE49-F238E27FC236}">
                <a16:creationId xmlns:a16="http://schemas.microsoft.com/office/drawing/2014/main" id="{395A6BC1-96EE-46E9-B8E0-6B3F426FB276}"/>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474655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02-</a:t>
              </a:r>
              <a:r>
                <a:rPr lang="zh-CN" altLang="en-US" sz="2800" b="1" i="0" dirty="0">
                  <a:solidFill>
                    <a:srgbClr val="C00000"/>
                  </a:solidFill>
                  <a:latin typeface="微软雅黑" panose="020B0503020204020204" charset="-122"/>
                  <a:ea typeface="微软雅黑" panose="020B0503020204020204" charset="-122"/>
                </a:rPr>
                <a:t>检索文献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5"/>
            </a:pPr>
            <a:r>
              <a:rPr lang="zh-CN" altLang="en-US" dirty="0"/>
              <a:t>文献筛选（纳入排除）</a:t>
            </a:r>
            <a:endParaRPr lang="en-US" altLang="zh-CN" dirty="0"/>
          </a:p>
        </p:txBody>
      </p:sp>
      <p:sp>
        <p:nvSpPr>
          <p:cNvPr id="14" name="文本框 13">
            <a:extLst>
              <a:ext uri="{FF2B5EF4-FFF2-40B4-BE49-F238E27FC236}">
                <a16:creationId xmlns:a16="http://schemas.microsoft.com/office/drawing/2014/main" id="{28E8331B-89DC-4FAD-8587-57055941E6A8}"/>
              </a:ext>
            </a:extLst>
          </p:cNvPr>
          <p:cNvSpPr txBox="1"/>
          <p:nvPr/>
        </p:nvSpPr>
        <p:spPr>
          <a:xfrm>
            <a:off x="2764682" y="2141899"/>
            <a:ext cx="3796138" cy="2542363"/>
          </a:xfrm>
          <a:prstGeom prst="rect">
            <a:avLst/>
          </a:prstGeom>
          <a:noFill/>
        </p:spPr>
        <p:txBody>
          <a:bodyPr wrap="square" rtlCol="0">
            <a:spAutoFit/>
          </a:bodyPr>
          <a:lstStyle/>
          <a:p>
            <a:pPr>
              <a:lnSpc>
                <a:spcPct val="150000"/>
              </a:lnSpc>
            </a:pPr>
            <a:r>
              <a:rPr lang="zh-CN" altLang="en-US" dirty="0"/>
              <a:t>纳入标准：</a:t>
            </a:r>
            <a:endParaRPr lang="en-US" altLang="zh-CN" dirty="0"/>
          </a:p>
          <a:p>
            <a:pPr marL="342900" indent="-342900">
              <a:lnSpc>
                <a:spcPct val="150000"/>
              </a:lnSpc>
              <a:buFont typeface="+mj-lt"/>
              <a:buAutoNum type="arabicPeriod"/>
            </a:pPr>
            <a:r>
              <a:rPr lang="zh-CN" altLang="en-US" dirty="0"/>
              <a:t>公开发表</a:t>
            </a:r>
            <a:endParaRPr lang="en-US" altLang="zh-CN" dirty="0"/>
          </a:p>
          <a:p>
            <a:pPr marL="342900" indent="-342900">
              <a:lnSpc>
                <a:spcPct val="150000"/>
              </a:lnSpc>
              <a:buFont typeface="+mj-lt"/>
              <a:buAutoNum type="arabicPeriod"/>
            </a:pPr>
            <a:r>
              <a:rPr lang="zh-CN" altLang="en-US" dirty="0"/>
              <a:t>无语言限制（最好无限制）</a:t>
            </a:r>
            <a:endParaRPr lang="en-US" altLang="zh-CN" dirty="0"/>
          </a:p>
          <a:p>
            <a:pPr marL="342900" indent="-342900">
              <a:lnSpc>
                <a:spcPct val="150000"/>
              </a:lnSpc>
              <a:buFont typeface="+mj-lt"/>
              <a:buAutoNum type="arabicPeriod"/>
            </a:pPr>
            <a:r>
              <a:rPr lang="zh-CN" altLang="en-US" dirty="0"/>
              <a:t>文献中至少有一个研究结局的效应并且提供准确性（标准误）等</a:t>
            </a:r>
            <a:endParaRPr lang="en-US" altLang="zh-CN" dirty="0"/>
          </a:p>
          <a:p>
            <a:pPr>
              <a:lnSpc>
                <a:spcPct val="150000"/>
              </a:lnSpc>
            </a:pPr>
            <a:endParaRPr lang="en-US" altLang="zh-CN" dirty="0"/>
          </a:p>
        </p:txBody>
      </p:sp>
      <p:sp>
        <p:nvSpPr>
          <p:cNvPr id="15" name="文本框 14">
            <a:extLst>
              <a:ext uri="{FF2B5EF4-FFF2-40B4-BE49-F238E27FC236}">
                <a16:creationId xmlns:a16="http://schemas.microsoft.com/office/drawing/2014/main" id="{E2BFEE00-B3BF-413C-979B-D70D2927520D}"/>
              </a:ext>
            </a:extLst>
          </p:cNvPr>
          <p:cNvSpPr txBox="1"/>
          <p:nvPr/>
        </p:nvSpPr>
        <p:spPr>
          <a:xfrm>
            <a:off x="7178040" y="2141899"/>
            <a:ext cx="4000500" cy="2125582"/>
          </a:xfrm>
          <a:prstGeom prst="rect">
            <a:avLst/>
          </a:prstGeom>
          <a:noFill/>
        </p:spPr>
        <p:txBody>
          <a:bodyPr wrap="square" rtlCol="0">
            <a:spAutoFit/>
          </a:bodyPr>
          <a:lstStyle/>
          <a:p>
            <a:pPr>
              <a:lnSpc>
                <a:spcPct val="150000"/>
              </a:lnSpc>
            </a:pPr>
            <a:r>
              <a:rPr lang="zh-CN" altLang="en-US" dirty="0"/>
              <a:t>排除标准：</a:t>
            </a:r>
            <a:endParaRPr lang="en-US" altLang="zh-CN" dirty="0"/>
          </a:p>
          <a:p>
            <a:pPr marL="342900" indent="-342900">
              <a:lnSpc>
                <a:spcPct val="150000"/>
              </a:lnSpc>
              <a:buFont typeface="+mj-lt"/>
              <a:buAutoNum type="arabicPeriod"/>
            </a:pPr>
            <a:r>
              <a:rPr lang="zh-CN" altLang="en-US" dirty="0"/>
              <a:t>重复发表</a:t>
            </a:r>
            <a:endParaRPr lang="en-US" altLang="zh-CN" dirty="0"/>
          </a:p>
          <a:p>
            <a:pPr marL="342900" indent="-342900">
              <a:lnSpc>
                <a:spcPct val="150000"/>
              </a:lnSpc>
              <a:buFont typeface="+mj-lt"/>
              <a:buAutoNum type="arabicPeriod"/>
            </a:pPr>
            <a:r>
              <a:rPr lang="zh-CN" altLang="en-US" dirty="0"/>
              <a:t>未提供数据资料、无法联系作者的</a:t>
            </a:r>
            <a:endParaRPr lang="en-US" altLang="zh-CN" dirty="0"/>
          </a:p>
          <a:p>
            <a:pPr marL="342900" indent="-342900">
              <a:lnSpc>
                <a:spcPct val="150000"/>
              </a:lnSpc>
              <a:buFont typeface="+mj-lt"/>
              <a:buAutoNum type="arabicPeriod"/>
            </a:pPr>
            <a:r>
              <a:rPr lang="zh-CN" altLang="en-US" dirty="0"/>
              <a:t>文献综述</a:t>
            </a:r>
            <a:endParaRPr lang="en-US" altLang="zh-CN" dirty="0"/>
          </a:p>
          <a:p>
            <a:pPr marL="342900" indent="-342900">
              <a:lnSpc>
                <a:spcPct val="150000"/>
              </a:lnSpc>
              <a:buFont typeface="+mj-lt"/>
              <a:buAutoNum type="arabicPeriod"/>
            </a:pPr>
            <a:r>
              <a:rPr lang="zh-CN" altLang="en-US" dirty="0"/>
              <a:t>其他需要排除混杂的</a:t>
            </a:r>
            <a:endParaRPr lang="en-US" altLang="zh-CN" dirty="0"/>
          </a:p>
        </p:txBody>
      </p:sp>
      <p:pic>
        <p:nvPicPr>
          <p:cNvPr id="16" name="图片 15">
            <a:extLst>
              <a:ext uri="{FF2B5EF4-FFF2-40B4-BE49-F238E27FC236}">
                <a16:creationId xmlns:a16="http://schemas.microsoft.com/office/drawing/2014/main" id="{DC4121EA-3408-4023-B612-823B3128A0D7}"/>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350253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38</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03-</a:t>
              </a:r>
              <a:r>
                <a:rPr lang="zh-CN" altLang="en-US" sz="2800" b="1" i="0" dirty="0">
                  <a:solidFill>
                    <a:srgbClr val="C00000"/>
                  </a:solidFill>
                  <a:latin typeface="微软雅黑" panose="020B0503020204020204" charset="-122"/>
                  <a:ea typeface="微软雅黑" panose="020B0503020204020204" charset="-122"/>
                </a:rPr>
                <a:t>文献质量评价</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880369"/>
          </a:xfrm>
          <a:prstGeom prst="rect">
            <a:avLst/>
          </a:prstGeom>
          <a:noFill/>
        </p:spPr>
        <p:txBody>
          <a:bodyPr wrap="square" rtlCol="0">
            <a:spAutoFit/>
          </a:bodyPr>
          <a:lstStyle/>
          <a:p>
            <a:pPr marL="342900" indent="-342900">
              <a:lnSpc>
                <a:spcPct val="150000"/>
              </a:lnSpc>
              <a:buFont typeface="+mj-lt"/>
              <a:buAutoNum type="arabicPeriod"/>
            </a:pPr>
            <a:r>
              <a:rPr lang="zh-CN" altLang="en-US" dirty="0"/>
              <a:t>评价每一篇文献</a:t>
            </a:r>
            <a:r>
              <a:rPr lang="en-US" altLang="zh-CN" dirty="0"/>
              <a:t>/</a:t>
            </a:r>
            <a:r>
              <a:rPr lang="zh-CN" altLang="en-US" dirty="0"/>
              <a:t>试验的质量</a:t>
            </a:r>
            <a:endParaRPr lang="en-US" altLang="zh-CN" dirty="0"/>
          </a:p>
          <a:p>
            <a:pPr marL="800100" lvl="1" indent="-342900">
              <a:lnSpc>
                <a:spcPct val="150000"/>
              </a:lnSpc>
              <a:buFont typeface="Arial" panose="020B0604020202020204" pitchFamily="34" charset="0"/>
              <a:buChar char="•"/>
            </a:pPr>
            <a:r>
              <a:rPr lang="zh-CN" altLang="en-US" dirty="0"/>
              <a:t>关乎</a:t>
            </a:r>
            <a:r>
              <a:rPr lang="en-US" altLang="zh-CN" dirty="0"/>
              <a:t>meta</a:t>
            </a:r>
            <a:r>
              <a:rPr lang="zh-CN" altLang="en-US" dirty="0"/>
              <a:t>分析的质量</a:t>
            </a:r>
            <a:endParaRPr lang="en-US" altLang="zh-CN" dirty="0"/>
          </a:p>
        </p:txBody>
      </p:sp>
      <p:pic>
        <p:nvPicPr>
          <p:cNvPr id="12" name="图片 11">
            <a:extLst>
              <a:ext uri="{FF2B5EF4-FFF2-40B4-BE49-F238E27FC236}">
                <a16:creationId xmlns:a16="http://schemas.microsoft.com/office/drawing/2014/main" id="{0D1BA586-08D3-405C-8F7C-2857C447A161}"/>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400949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39</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03-</a:t>
              </a:r>
              <a:r>
                <a:rPr lang="zh-CN" altLang="en-US" sz="2800" b="1" i="0" dirty="0">
                  <a:solidFill>
                    <a:srgbClr val="C00000"/>
                  </a:solidFill>
                  <a:latin typeface="微软雅黑" panose="020B0503020204020204" charset="-122"/>
                  <a:ea typeface="微软雅黑" panose="020B0503020204020204" charset="-122"/>
                </a:rPr>
                <a:t>文献质量评价</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质量评价效应指标和量表</a:t>
            </a:r>
            <a:endParaRPr lang="en-US" altLang="zh-CN" dirty="0"/>
          </a:p>
        </p:txBody>
      </p:sp>
      <p:graphicFrame>
        <p:nvGraphicFramePr>
          <p:cNvPr id="21" name="表格 3">
            <a:extLst>
              <a:ext uri="{FF2B5EF4-FFF2-40B4-BE49-F238E27FC236}">
                <a16:creationId xmlns:a16="http://schemas.microsoft.com/office/drawing/2014/main" id="{33A9BD05-B481-4FEE-B7DF-0DDCCE237105}"/>
              </a:ext>
            </a:extLst>
          </p:cNvPr>
          <p:cNvGraphicFramePr>
            <a:graphicFrameLocks noGrp="1"/>
          </p:cNvGraphicFramePr>
          <p:nvPr>
            <p:extLst>
              <p:ext uri="{D42A27DB-BD31-4B8C-83A1-F6EECF244321}">
                <p14:modId xmlns:p14="http://schemas.microsoft.com/office/powerpoint/2010/main" val="2608425111"/>
              </p:ext>
            </p:extLst>
          </p:nvPr>
        </p:nvGraphicFramePr>
        <p:xfrm>
          <a:off x="2701467" y="1849074"/>
          <a:ext cx="8591681" cy="2712720"/>
        </p:xfrm>
        <a:graphic>
          <a:graphicData uri="http://schemas.openxmlformats.org/drawingml/2006/table">
            <a:tbl>
              <a:tblPr firstRow="1" bandRow="1">
                <a:tableStyleId>{5C22544A-7EE6-4342-B048-85BDC9FD1C3A}</a:tableStyleId>
              </a:tblPr>
              <a:tblGrid>
                <a:gridCol w="747503">
                  <a:extLst>
                    <a:ext uri="{9D8B030D-6E8A-4147-A177-3AD203B41FA5}">
                      <a16:colId xmlns:a16="http://schemas.microsoft.com/office/drawing/2014/main" val="1395405185"/>
                    </a:ext>
                  </a:extLst>
                </a:gridCol>
                <a:gridCol w="1903078">
                  <a:extLst>
                    <a:ext uri="{9D8B030D-6E8A-4147-A177-3AD203B41FA5}">
                      <a16:colId xmlns:a16="http://schemas.microsoft.com/office/drawing/2014/main" val="385891385"/>
                    </a:ext>
                  </a:extLst>
                </a:gridCol>
                <a:gridCol w="1892300">
                  <a:extLst>
                    <a:ext uri="{9D8B030D-6E8A-4147-A177-3AD203B41FA5}">
                      <a16:colId xmlns:a16="http://schemas.microsoft.com/office/drawing/2014/main" val="4116193568"/>
                    </a:ext>
                  </a:extLst>
                </a:gridCol>
                <a:gridCol w="1828800">
                  <a:extLst>
                    <a:ext uri="{9D8B030D-6E8A-4147-A177-3AD203B41FA5}">
                      <a16:colId xmlns:a16="http://schemas.microsoft.com/office/drawing/2014/main" val="705650093"/>
                    </a:ext>
                  </a:extLst>
                </a:gridCol>
                <a:gridCol w="865333">
                  <a:extLst>
                    <a:ext uri="{9D8B030D-6E8A-4147-A177-3AD203B41FA5}">
                      <a16:colId xmlns:a16="http://schemas.microsoft.com/office/drawing/2014/main" val="2567010367"/>
                    </a:ext>
                  </a:extLst>
                </a:gridCol>
                <a:gridCol w="1354667">
                  <a:extLst>
                    <a:ext uri="{9D8B030D-6E8A-4147-A177-3AD203B41FA5}">
                      <a16:colId xmlns:a16="http://schemas.microsoft.com/office/drawing/2014/main" val="2487164969"/>
                    </a:ext>
                  </a:extLst>
                </a:gridCol>
              </a:tblGrid>
              <a:tr h="370840">
                <a:tc>
                  <a:txBody>
                    <a:bodyPr/>
                    <a:lstStyle/>
                    <a:p>
                      <a:endParaRPr lang="zh-CN" altLang="en-US" sz="1600" dirty="0"/>
                    </a:p>
                  </a:txBody>
                  <a:tcPr/>
                </a:tc>
                <a:tc>
                  <a:txBody>
                    <a:bodyPr/>
                    <a:lstStyle/>
                    <a:p>
                      <a:r>
                        <a:rPr lang="zh-CN" altLang="en-US" sz="1600" dirty="0"/>
                        <a:t>随机对照试验（</a:t>
                      </a:r>
                      <a:r>
                        <a:rPr lang="en-US" altLang="zh-CN" sz="1600" dirty="0"/>
                        <a:t>RCT</a:t>
                      </a:r>
                      <a:r>
                        <a:rPr lang="zh-CN" altLang="en-US" sz="1600" dirty="0"/>
                        <a:t>）</a:t>
                      </a:r>
                    </a:p>
                  </a:txBody>
                  <a:tcPr/>
                </a:tc>
                <a:tc>
                  <a:txBody>
                    <a:bodyPr/>
                    <a:lstStyle/>
                    <a:p>
                      <a:r>
                        <a:rPr lang="zh-CN" altLang="en-US" sz="1600" dirty="0"/>
                        <a:t>队列研究</a:t>
                      </a:r>
                    </a:p>
                  </a:txBody>
                  <a:tcPr/>
                </a:tc>
                <a:tc>
                  <a:txBody>
                    <a:bodyPr/>
                    <a:lstStyle/>
                    <a:p>
                      <a:r>
                        <a:rPr lang="zh-CN" altLang="en-US" sz="1600" dirty="0"/>
                        <a:t>病例对照研究</a:t>
                      </a:r>
                    </a:p>
                  </a:txBody>
                  <a:tcPr/>
                </a:tc>
                <a:tc>
                  <a:txBody>
                    <a:bodyPr/>
                    <a:lstStyle/>
                    <a:p>
                      <a:r>
                        <a:rPr lang="zh-CN" altLang="en-US" sz="1600" dirty="0"/>
                        <a:t>横断面研究</a:t>
                      </a:r>
                    </a:p>
                  </a:txBody>
                  <a:tcPr/>
                </a:tc>
                <a:tc>
                  <a:txBody>
                    <a:bodyPr/>
                    <a:lstStyle/>
                    <a:p>
                      <a:r>
                        <a:rPr lang="zh-CN" altLang="en-US" sz="1600" dirty="0"/>
                        <a:t>诊断性研究</a:t>
                      </a:r>
                    </a:p>
                  </a:txBody>
                  <a:tcPr/>
                </a:tc>
                <a:extLst>
                  <a:ext uri="{0D108BD9-81ED-4DB2-BD59-A6C34878D82A}">
                    <a16:rowId xmlns:a16="http://schemas.microsoft.com/office/drawing/2014/main" val="758164202"/>
                  </a:ext>
                </a:extLst>
              </a:tr>
              <a:tr h="370840">
                <a:tc>
                  <a:txBody>
                    <a:bodyPr/>
                    <a:lstStyle/>
                    <a:p>
                      <a:r>
                        <a:rPr lang="zh-CN" altLang="en-US" sz="1600" dirty="0"/>
                        <a:t>效应值指标</a:t>
                      </a:r>
                    </a:p>
                  </a:txBody>
                  <a:tcPr/>
                </a:tc>
                <a:tc>
                  <a:txBody>
                    <a:bodyPr/>
                    <a:lstStyle/>
                    <a:p>
                      <a:r>
                        <a:rPr lang="zh-CN" altLang="en-US" sz="1600" dirty="0"/>
                        <a:t>相对危险度</a:t>
                      </a:r>
                      <a:r>
                        <a:rPr lang="en-US" altLang="zh-CN" sz="1600" dirty="0"/>
                        <a:t>(RR)</a:t>
                      </a:r>
                    </a:p>
                    <a:p>
                      <a:r>
                        <a:rPr lang="zh-CN" altLang="en-US" sz="1600" dirty="0"/>
                        <a:t>加权均数差 </a:t>
                      </a:r>
                      <a:r>
                        <a:rPr lang="en-US" altLang="zh-CN" sz="1600" dirty="0"/>
                        <a:t>(WMD)</a:t>
                      </a:r>
                    </a:p>
                    <a:p>
                      <a:r>
                        <a:rPr lang="zh-CN" altLang="en-US" sz="1600" dirty="0"/>
                        <a:t>变化均数差 </a:t>
                      </a:r>
                      <a:r>
                        <a:rPr lang="en-US" altLang="zh-CN" sz="1600" dirty="0"/>
                        <a:t>(SMD)</a:t>
                      </a:r>
                      <a:endParaRPr lang="zh-CN" altLang="en-US" sz="1600" dirty="0"/>
                    </a:p>
                  </a:txBody>
                  <a:tcPr/>
                </a:tc>
                <a:tc>
                  <a:txBody>
                    <a:bodyPr/>
                    <a:lstStyle/>
                    <a:p>
                      <a:r>
                        <a:rPr lang="zh-CN" altLang="en-US" sz="1600" dirty="0"/>
                        <a:t>相对危险度</a:t>
                      </a:r>
                      <a:r>
                        <a:rPr lang="en-US" altLang="zh-CN" sz="1600" dirty="0"/>
                        <a:t>(RR)</a:t>
                      </a:r>
                    </a:p>
                    <a:p>
                      <a:r>
                        <a:rPr lang="zh-CN" altLang="en-US" sz="1600" dirty="0"/>
                        <a:t>风险差 </a:t>
                      </a:r>
                      <a:r>
                        <a:rPr lang="en-US" altLang="zh-CN" sz="1600" dirty="0"/>
                        <a:t>(RD)</a:t>
                      </a:r>
                    </a:p>
                    <a:p>
                      <a:r>
                        <a:rPr lang="zh-CN" altLang="en-US" sz="1600" dirty="0"/>
                        <a:t>加权均数差 </a:t>
                      </a:r>
                      <a:r>
                        <a:rPr lang="en-US" altLang="zh-CN" sz="1600" dirty="0"/>
                        <a:t>(WMD)</a:t>
                      </a:r>
                    </a:p>
                    <a:p>
                      <a:r>
                        <a:rPr lang="zh-CN" altLang="en-US" sz="1600" dirty="0"/>
                        <a:t>变化均数差 </a:t>
                      </a:r>
                      <a:r>
                        <a:rPr lang="en-US" altLang="zh-CN" sz="1600" dirty="0"/>
                        <a:t>(SMD)</a:t>
                      </a:r>
                      <a:endParaRPr lang="zh-CN" altLang="en-US" sz="1600" dirty="0"/>
                    </a:p>
                  </a:txBody>
                  <a:tcPr/>
                </a:tc>
                <a:tc>
                  <a:txBody>
                    <a:bodyPr/>
                    <a:lstStyle/>
                    <a:p>
                      <a:r>
                        <a:rPr lang="zh-CN" altLang="en-US" sz="1600" dirty="0"/>
                        <a:t>比值比</a:t>
                      </a:r>
                      <a:r>
                        <a:rPr lang="en-US" altLang="zh-CN" sz="1600" dirty="0"/>
                        <a:t>(OR)</a:t>
                      </a:r>
                    </a:p>
                    <a:p>
                      <a:r>
                        <a:rPr lang="zh-CN" altLang="en-US" sz="1600" dirty="0"/>
                        <a:t>加权均数差 </a:t>
                      </a:r>
                      <a:r>
                        <a:rPr lang="en-US" altLang="zh-CN" sz="1600" dirty="0"/>
                        <a:t>(WMD)</a:t>
                      </a:r>
                    </a:p>
                    <a:p>
                      <a:r>
                        <a:rPr lang="zh-CN" altLang="en-US" sz="1600" dirty="0"/>
                        <a:t>变化均数差 </a:t>
                      </a:r>
                      <a:r>
                        <a:rPr lang="en-US" altLang="zh-CN" sz="1600" dirty="0"/>
                        <a:t>(SMD)</a:t>
                      </a:r>
                      <a:endParaRPr lang="zh-CN" altLang="en-US" sz="1600" dirty="0"/>
                    </a:p>
                  </a:txBody>
                  <a:tcPr/>
                </a:tc>
                <a:tc>
                  <a:txBody>
                    <a:bodyPr/>
                    <a:lstStyle/>
                    <a:p>
                      <a:r>
                        <a:rPr lang="zh-CN" altLang="en-US" sz="1600" dirty="0"/>
                        <a:t>合并率</a:t>
                      </a:r>
                    </a:p>
                  </a:txBody>
                  <a:tcPr/>
                </a:tc>
                <a:tc>
                  <a:txBody>
                    <a:bodyPr/>
                    <a:lstStyle/>
                    <a:p>
                      <a:r>
                        <a:rPr lang="zh-CN" altLang="en-US" sz="1600" dirty="0"/>
                        <a:t>合并特异性</a:t>
                      </a:r>
                      <a:endParaRPr lang="en-US" altLang="zh-CN" sz="1600" dirty="0"/>
                    </a:p>
                    <a:p>
                      <a:r>
                        <a:rPr lang="zh-CN" altLang="en-US" sz="1600" dirty="0"/>
                        <a:t>敏感性</a:t>
                      </a:r>
                      <a:endParaRPr lang="en-US" altLang="zh-CN" sz="1600" dirty="0"/>
                    </a:p>
                    <a:p>
                      <a:r>
                        <a:rPr lang="en-US" altLang="zh-CN" sz="1600" dirty="0"/>
                        <a:t>AUC</a:t>
                      </a:r>
                    </a:p>
                    <a:p>
                      <a:r>
                        <a:rPr lang="en-US" altLang="zh-CN" sz="1600" dirty="0"/>
                        <a:t>DOR</a:t>
                      </a:r>
                      <a:endParaRPr lang="zh-CN" altLang="en-US" sz="1600" dirty="0"/>
                    </a:p>
                  </a:txBody>
                  <a:tcPr/>
                </a:tc>
                <a:extLst>
                  <a:ext uri="{0D108BD9-81ED-4DB2-BD59-A6C34878D82A}">
                    <a16:rowId xmlns:a16="http://schemas.microsoft.com/office/drawing/2014/main" val="463882418"/>
                  </a:ext>
                </a:extLst>
              </a:tr>
              <a:tr h="370840">
                <a:tc>
                  <a:txBody>
                    <a:bodyPr/>
                    <a:lstStyle/>
                    <a:p>
                      <a:r>
                        <a:rPr lang="zh-CN" altLang="en-US" sz="1600" dirty="0"/>
                        <a:t>文献质量评价量表</a:t>
                      </a:r>
                    </a:p>
                  </a:txBody>
                  <a:tcPr/>
                </a:tc>
                <a:tc>
                  <a:txBody>
                    <a:bodyPr/>
                    <a:lstStyle/>
                    <a:p>
                      <a:r>
                        <a:rPr lang="en-US" altLang="zh-CN" sz="1600" dirty="0"/>
                        <a:t>JADAD</a:t>
                      </a:r>
                      <a:r>
                        <a:rPr lang="zh-CN" altLang="en-US" sz="1600" dirty="0"/>
                        <a:t>量表</a:t>
                      </a:r>
                    </a:p>
                  </a:txBody>
                  <a:tcPr/>
                </a:tc>
                <a:tc>
                  <a:txBody>
                    <a:bodyPr/>
                    <a:lstStyle/>
                    <a:p>
                      <a:r>
                        <a:rPr lang="en-US" altLang="zh-CN" sz="1600" dirty="0"/>
                        <a:t>NOS</a:t>
                      </a:r>
                      <a:r>
                        <a:rPr lang="zh-CN" altLang="en-US" sz="1600" dirty="0"/>
                        <a:t>量表</a:t>
                      </a:r>
                    </a:p>
                  </a:txBody>
                  <a:tcPr/>
                </a:tc>
                <a:tc>
                  <a:txBody>
                    <a:bodyPr/>
                    <a:lstStyle/>
                    <a:p>
                      <a:r>
                        <a:rPr lang="en-US" altLang="zh-CN" sz="1600" dirty="0"/>
                        <a:t>NOS</a:t>
                      </a:r>
                      <a:r>
                        <a:rPr lang="zh-CN" altLang="en-US" sz="1600" dirty="0"/>
                        <a:t>量表</a:t>
                      </a:r>
                    </a:p>
                  </a:txBody>
                  <a:tcPr/>
                </a:tc>
                <a:tc>
                  <a:txBody>
                    <a:bodyPr/>
                    <a:lstStyle/>
                    <a:p>
                      <a:r>
                        <a:rPr lang="en-US" altLang="zh-CN" sz="1600" dirty="0"/>
                        <a:t>AHRQ</a:t>
                      </a:r>
                      <a:r>
                        <a:rPr lang="zh-CN" altLang="en-US" sz="1600" dirty="0"/>
                        <a:t>标准</a:t>
                      </a:r>
                    </a:p>
                  </a:txBody>
                  <a:tcPr/>
                </a:tc>
                <a:tc>
                  <a:txBody>
                    <a:bodyPr/>
                    <a:lstStyle/>
                    <a:p>
                      <a:r>
                        <a:rPr lang="en-US" altLang="zh-CN" sz="1600" dirty="0"/>
                        <a:t>QUADAS-2</a:t>
                      </a:r>
                      <a:endParaRPr lang="zh-CN" altLang="en-US" sz="1600" dirty="0"/>
                    </a:p>
                  </a:txBody>
                  <a:tcPr/>
                </a:tc>
                <a:extLst>
                  <a:ext uri="{0D108BD9-81ED-4DB2-BD59-A6C34878D82A}">
                    <a16:rowId xmlns:a16="http://schemas.microsoft.com/office/drawing/2014/main" val="4128445043"/>
                  </a:ext>
                </a:extLst>
              </a:tr>
            </a:tbl>
          </a:graphicData>
        </a:graphic>
      </p:graphicFrame>
      <p:pic>
        <p:nvPicPr>
          <p:cNvPr id="24" name="图片 23">
            <a:extLst>
              <a:ext uri="{FF2B5EF4-FFF2-40B4-BE49-F238E27FC236}">
                <a16:creationId xmlns:a16="http://schemas.microsoft.com/office/drawing/2014/main" id="{D1BBE9C4-DF59-4B45-8E2C-BB71C1924A3B}"/>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025255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8481132"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会议</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0AC70B7D-E324-4EE7-B49B-A2D08F6010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263" y="846191"/>
            <a:ext cx="8798719" cy="6094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40</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03-</a:t>
              </a:r>
              <a:r>
                <a:rPr lang="zh-CN" altLang="en-US" sz="2800" b="1" i="0" dirty="0">
                  <a:solidFill>
                    <a:srgbClr val="C00000"/>
                  </a:solidFill>
                  <a:latin typeface="微软雅黑" panose="020B0503020204020204" charset="-122"/>
                  <a:ea typeface="微软雅黑" panose="020B0503020204020204" charset="-122"/>
                </a:rPr>
                <a:t>文献质量评价</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质量评价效应指标和量表</a:t>
            </a:r>
            <a:endParaRPr lang="en-US" altLang="zh-CN" dirty="0"/>
          </a:p>
        </p:txBody>
      </p:sp>
      <p:pic>
        <p:nvPicPr>
          <p:cNvPr id="13" name="图片 12">
            <a:extLst>
              <a:ext uri="{FF2B5EF4-FFF2-40B4-BE49-F238E27FC236}">
                <a16:creationId xmlns:a16="http://schemas.microsoft.com/office/drawing/2014/main" id="{F418BCC0-0DD9-45D5-94A5-CE26DA6D9883}"/>
              </a:ext>
            </a:extLst>
          </p:cNvPr>
          <p:cNvPicPr>
            <a:picLocks noChangeAspect="1"/>
          </p:cNvPicPr>
          <p:nvPr/>
        </p:nvPicPr>
        <p:blipFill>
          <a:blip r:embed="rId6"/>
          <a:stretch>
            <a:fillRect/>
          </a:stretch>
        </p:blipFill>
        <p:spPr>
          <a:xfrm>
            <a:off x="2426731" y="1766455"/>
            <a:ext cx="8533369" cy="4013650"/>
          </a:xfrm>
          <a:prstGeom prst="rect">
            <a:avLst/>
          </a:prstGeom>
        </p:spPr>
      </p:pic>
      <p:sp>
        <p:nvSpPr>
          <p:cNvPr id="2" name="矩形 1">
            <a:extLst>
              <a:ext uri="{FF2B5EF4-FFF2-40B4-BE49-F238E27FC236}">
                <a16:creationId xmlns:a16="http://schemas.microsoft.com/office/drawing/2014/main" id="{309F3498-C7AC-436D-A4B1-D46BE4D4979C}"/>
              </a:ext>
            </a:extLst>
          </p:cNvPr>
          <p:cNvSpPr/>
          <p:nvPr/>
        </p:nvSpPr>
        <p:spPr>
          <a:xfrm>
            <a:off x="5803106" y="3386138"/>
            <a:ext cx="240507" cy="2571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F335BCB-C019-4449-96E1-2B21E4DA9C7D}"/>
              </a:ext>
            </a:extLst>
          </p:cNvPr>
          <p:cNvSpPr txBox="1"/>
          <p:nvPr/>
        </p:nvSpPr>
        <p:spPr>
          <a:xfrm>
            <a:off x="4980854" y="5753798"/>
            <a:ext cx="2356351" cy="369332"/>
          </a:xfrm>
          <a:prstGeom prst="rect">
            <a:avLst/>
          </a:prstGeom>
          <a:noFill/>
        </p:spPr>
        <p:txBody>
          <a:bodyPr wrap="none" rtlCol="0">
            <a:spAutoFit/>
          </a:bodyPr>
          <a:lstStyle/>
          <a:p>
            <a:r>
              <a:rPr lang="en-US" altLang="zh-CN" dirty="0"/>
              <a:t>AMSTAR</a:t>
            </a:r>
            <a:r>
              <a:rPr lang="zh-CN" altLang="en-US" dirty="0"/>
              <a:t>质量评价量表</a:t>
            </a:r>
          </a:p>
        </p:txBody>
      </p:sp>
      <p:pic>
        <p:nvPicPr>
          <p:cNvPr id="15" name="图片 14">
            <a:extLst>
              <a:ext uri="{FF2B5EF4-FFF2-40B4-BE49-F238E27FC236}">
                <a16:creationId xmlns:a16="http://schemas.microsoft.com/office/drawing/2014/main" id="{C3316087-FB31-4684-B5C7-966D6E042412}"/>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27986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41</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04-</a:t>
              </a:r>
              <a:r>
                <a:rPr lang="zh-CN" altLang="en-US" sz="2800" b="1" i="0" dirty="0">
                  <a:solidFill>
                    <a:srgbClr val="C00000"/>
                  </a:solidFill>
                  <a:latin typeface="微软雅黑" panose="020B0503020204020204" charset="-122"/>
                  <a:ea typeface="微软雅黑" panose="020B0503020204020204" charset="-122"/>
                </a:rPr>
                <a:t>信息提取</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2126864"/>
          </a:xfrm>
          <a:prstGeom prst="rect">
            <a:avLst/>
          </a:prstGeom>
          <a:noFill/>
        </p:spPr>
        <p:txBody>
          <a:bodyPr wrap="square" rtlCol="0">
            <a:spAutoFit/>
          </a:bodyPr>
          <a:lstStyle/>
          <a:p>
            <a:pPr marL="342900" indent="-342900">
              <a:lnSpc>
                <a:spcPct val="150000"/>
              </a:lnSpc>
              <a:buFont typeface="+mj-lt"/>
              <a:buAutoNum type="arabicPeriod"/>
            </a:pPr>
            <a:r>
              <a:rPr lang="zh-CN" altLang="en-US" dirty="0"/>
              <a:t>提取的资料内容（包括但不限于</a:t>
            </a:r>
            <a:r>
              <a:rPr lang="en-US" altLang="zh-CN" dirty="0"/>
              <a:t>PICOS</a:t>
            </a:r>
            <a:r>
              <a:rPr lang="zh-CN" altLang="en-US" dirty="0"/>
              <a:t>原则提到的）</a:t>
            </a:r>
            <a:endParaRPr lang="en-US" altLang="zh-CN" dirty="0"/>
          </a:p>
          <a:p>
            <a:pPr marL="800100" lvl="1" indent="-342900">
              <a:lnSpc>
                <a:spcPct val="150000"/>
              </a:lnSpc>
              <a:buFont typeface="+mj-lt"/>
              <a:buAutoNum type="alphaLcParenR"/>
            </a:pPr>
            <a:r>
              <a:rPr lang="zh-CN" altLang="en-US" dirty="0"/>
              <a:t>基本信息：题目、第一作者、发表年份等</a:t>
            </a:r>
            <a:endParaRPr lang="en-US" altLang="zh-CN" dirty="0"/>
          </a:p>
          <a:p>
            <a:pPr marL="800100" lvl="1" indent="-342900">
              <a:lnSpc>
                <a:spcPct val="150000"/>
              </a:lnSpc>
              <a:buFont typeface="+mj-lt"/>
              <a:buAutoNum type="alphaLcParenR"/>
            </a:pPr>
            <a:r>
              <a:rPr lang="zh-CN" altLang="en-US" dirty="0"/>
              <a:t>纳入研究的合格数据：研究对象特征、干预措施、结局指标、研究设计等</a:t>
            </a:r>
            <a:endParaRPr lang="en-US" altLang="zh-CN" dirty="0"/>
          </a:p>
          <a:p>
            <a:pPr marL="800100" lvl="1" indent="-342900">
              <a:lnSpc>
                <a:spcPct val="150000"/>
              </a:lnSpc>
              <a:buFont typeface="+mj-lt"/>
              <a:buAutoNum type="alphaLcParenR"/>
            </a:pPr>
            <a:r>
              <a:rPr lang="zh-CN" altLang="en-US" dirty="0"/>
              <a:t>方法学部分：设计方案、研究期限、随机方案、盲法、其他偏倚等</a:t>
            </a:r>
            <a:endParaRPr lang="en-US" altLang="zh-CN" dirty="0"/>
          </a:p>
          <a:p>
            <a:pPr marL="800100" lvl="1" indent="-342900">
              <a:lnSpc>
                <a:spcPct val="150000"/>
              </a:lnSpc>
              <a:buFont typeface="+mj-lt"/>
              <a:buAutoNum type="alphaLcParenR"/>
            </a:pPr>
            <a:r>
              <a:rPr lang="zh-CN" altLang="en-US" dirty="0"/>
              <a:t>其他信息：资助来源、关键性结论、混杂因素和是否校正</a:t>
            </a:r>
            <a:endParaRPr lang="en-US" altLang="zh-CN" dirty="0"/>
          </a:p>
        </p:txBody>
      </p:sp>
      <p:pic>
        <p:nvPicPr>
          <p:cNvPr id="14" name="图片 13">
            <a:extLst>
              <a:ext uri="{FF2B5EF4-FFF2-40B4-BE49-F238E27FC236}">
                <a16:creationId xmlns:a16="http://schemas.microsoft.com/office/drawing/2014/main" id="{793DD707-0344-44D8-BD0A-599DFC6B7D58}"/>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4102339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D15A93-7279-40F2-BFBC-B209BCC08176}"/>
              </a:ext>
            </a:extLst>
          </p:cNvPr>
          <p:cNvPicPr>
            <a:picLocks noChangeAspect="1"/>
          </p:cNvPicPr>
          <p:nvPr/>
        </p:nvPicPr>
        <p:blipFill>
          <a:blip r:embed="rId3"/>
          <a:stretch>
            <a:fillRect/>
          </a:stretch>
        </p:blipFill>
        <p:spPr>
          <a:xfrm>
            <a:off x="2820525" y="1865609"/>
            <a:ext cx="7682469" cy="4077716"/>
          </a:xfrm>
          <a:prstGeom prst="rect">
            <a:avLst/>
          </a:prstGeom>
        </p:spPr>
      </p:pic>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42</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04-</a:t>
              </a:r>
              <a:r>
                <a:rPr lang="zh-CN" altLang="en-US" sz="2800" b="1" i="0" dirty="0">
                  <a:solidFill>
                    <a:srgbClr val="C00000"/>
                  </a:solidFill>
                  <a:latin typeface="微软雅黑" panose="020B0503020204020204" charset="-122"/>
                  <a:ea typeface="微软雅黑" panose="020B0503020204020204" charset="-122"/>
                </a:rPr>
                <a:t>信息提取</a:t>
              </a:r>
            </a:p>
          </p:txBody>
        </p:sp>
      </p:grpSp>
      <p:pic>
        <p:nvPicPr>
          <p:cNvPr id="57" name="图片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数据的提取（变量、指标）</a:t>
            </a:r>
            <a:endParaRPr lang="en-US" altLang="zh-CN" dirty="0"/>
          </a:p>
        </p:txBody>
      </p:sp>
      <p:pic>
        <p:nvPicPr>
          <p:cNvPr id="13" name="图片 12">
            <a:extLst>
              <a:ext uri="{FF2B5EF4-FFF2-40B4-BE49-F238E27FC236}">
                <a16:creationId xmlns:a16="http://schemas.microsoft.com/office/drawing/2014/main" id="{E11F935D-50E1-4F5C-9750-48DD4A173F73}"/>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913632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2541080"/>
          </a:xfrm>
          <a:prstGeom prst="rect">
            <a:avLst/>
          </a:prstGeom>
          <a:noFill/>
        </p:spPr>
        <p:txBody>
          <a:bodyPr wrap="square" rtlCol="0">
            <a:spAutoFit/>
          </a:bodyPr>
          <a:lstStyle/>
          <a:p>
            <a:pPr marL="342900" indent="-342900">
              <a:lnSpc>
                <a:spcPct val="150000"/>
              </a:lnSpc>
              <a:buFont typeface="+mj-lt"/>
              <a:buAutoNum type="arabicPeriod"/>
            </a:pPr>
            <a:r>
              <a:rPr lang="zh-CN" altLang="en-US" dirty="0"/>
              <a:t>异质性检验</a:t>
            </a:r>
            <a:endParaRPr lang="en-US" altLang="zh-CN" dirty="0"/>
          </a:p>
          <a:p>
            <a:pPr lvl="1">
              <a:lnSpc>
                <a:spcPct val="150000"/>
              </a:lnSpc>
            </a:pPr>
            <a:r>
              <a:rPr lang="zh-CN" altLang="en-US" dirty="0"/>
              <a:t>纳入同一个</a:t>
            </a:r>
            <a:r>
              <a:rPr lang="en-US" altLang="zh-CN" dirty="0"/>
              <a:t>meta</a:t>
            </a:r>
            <a:r>
              <a:rPr lang="zh-CN" altLang="en-US" dirty="0"/>
              <a:t>分析的所有研究不可避免地存在差异，将这种不同研究间的差异，称之为异质性。研究间异质性过大，意味着</a:t>
            </a:r>
            <a:r>
              <a:rPr lang="en-US" altLang="zh-CN" dirty="0"/>
              <a:t>meta</a:t>
            </a:r>
            <a:r>
              <a:rPr lang="zh-CN" altLang="en-US" dirty="0"/>
              <a:t>分析结果是不可靠的。</a:t>
            </a:r>
            <a:endParaRPr lang="en-US" altLang="zh-CN" dirty="0"/>
          </a:p>
          <a:p>
            <a:pPr marL="800100" lvl="1" indent="-342900">
              <a:lnSpc>
                <a:spcPct val="150000"/>
              </a:lnSpc>
              <a:buFont typeface="+mj-lt"/>
              <a:buAutoNum type="alphaLcParenR"/>
            </a:pPr>
            <a:r>
              <a:rPr lang="zh-CN" altLang="en-US" dirty="0"/>
              <a:t>检验方法</a:t>
            </a:r>
            <a:endParaRPr lang="en-US" altLang="zh-CN" dirty="0"/>
          </a:p>
          <a:p>
            <a:pPr marL="1314450" lvl="2" indent="-400050">
              <a:lnSpc>
                <a:spcPct val="150000"/>
              </a:lnSpc>
              <a:buFont typeface="+mj-lt"/>
              <a:buAutoNum type="romanUcPeriod"/>
            </a:pPr>
            <a:r>
              <a:rPr lang="zh-CN" altLang="en-US" dirty="0"/>
              <a:t>统计量法：</a:t>
            </a:r>
            <a:r>
              <a:rPr lang="en-US" altLang="zh-CN" dirty="0"/>
              <a:t>Q</a:t>
            </a:r>
            <a:r>
              <a:rPr lang="zh-CN" altLang="en-US" dirty="0"/>
              <a:t>统计量、</a:t>
            </a:r>
            <a:r>
              <a:rPr lang="en-US" altLang="zh-CN" dirty="0"/>
              <a:t>H</a:t>
            </a:r>
            <a:r>
              <a:rPr lang="zh-CN" altLang="en-US" dirty="0"/>
              <a:t>统计量、</a:t>
            </a:r>
            <a:r>
              <a:rPr lang="en-US" altLang="zh-CN" dirty="0"/>
              <a:t>I^2</a:t>
            </a:r>
            <a:r>
              <a:rPr lang="zh-CN" altLang="en-US" dirty="0"/>
              <a:t>统计量</a:t>
            </a:r>
            <a:endParaRPr lang="en-US" altLang="zh-CN" dirty="0"/>
          </a:p>
          <a:p>
            <a:pPr marL="1314450" lvl="2" indent="-400050">
              <a:lnSpc>
                <a:spcPct val="150000"/>
              </a:lnSpc>
              <a:buFont typeface="+mj-lt"/>
              <a:buAutoNum type="romanUcPeriod"/>
            </a:pPr>
            <a:r>
              <a:rPr lang="zh-CN" altLang="en-US" dirty="0"/>
              <a:t>图示法：拉贝图（仅适用于</a:t>
            </a:r>
            <a:r>
              <a:rPr lang="en-US" altLang="zh-CN" dirty="0"/>
              <a:t>RCT</a:t>
            </a:r>
            <a:r>
              <a:rPr lang="zh-CN" altLang="en-US" dirty="0"/>
              <a:t>二分类数据）</a:t>
            </a:r>
            <a:endParaRPr lang="en-US" altLang="zh-CN" dirty="0"/>
          </a:p>
        </p:txBody>
      </p:sp>
      <p:pic>
        <p:nvPicPr>
          <p:cNvPr id="4" name="图片 3">
            <a:extLst>
              <a:ext uri="{FF2B5EF4-FFF2-40B4-BE49-F238E27FC236}">
                <a16:creationId xmlns:a16="http://schemas.microsoft.com/office/drawing/2014/main" id="{5978D8AE-6906-4009-A632-1161B7D6638F}"/>
              </a:ext>
            </a:extLst>
          </p:cNvPr>
          <p:cNvPicPr>
            <a:picLocks noChangeAspect="1"/>
          </p:cNvPicPr>
          <p:nvPr/>
        </p:nvPicPr>
        <p:blipFill>
          <a:blip r:embed="rId6"/>
          <a:stretch>
            <a:fillRect/>
          </a:stretch>
        </p:blipFill>
        <p:spPr>
          <a:xfrm>
            <a:off x="2979860" y="4145418"/>
            <a:ext cx="7771428" cy="1542857"/>
          </a:xfrm>
          <a:prstGeom prst="rect">
            <a:avLst/>
          </a:prstGeom>
        </p:spPr>
      </p:pic>
      <p:pic>
        <p:nvPicPr>
          <p:cNvPr id="14" name="图片 13">
            <a:extLst>
              <a:ext uri="{FF2B5EF4-FFF2-40B4-BE49-F238E27FC236}">
                <a16:creationId xmlns:a16="http://schemas.microsoft.com/office/drawing/2014/main" id="{95122617-247A-49BA-87D1-4C8EF925C4F8}"/>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283036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2125582"/>
          </a:xfrm>
          <a:prstGeom prst="rect">
            <a:avLst/>
          </a:prstGeom>
          <a:noFill/>
        </p:spPr>
        <p:txBody>
          <a:bodyPr wrap="square" rtlCol="0">
            <a:spAutoFit/>
          </a:bodyPr>
          <a:lstStyle/>
          <a:p>
            <a:pPr marL="342900" indent="-342900">
              <a:lnSpc>
                <a:spcPct val="150000"/>
              </a:lnSpc>
              <a:buFont typeface="+mj-lt"/>
              <a:buAutoNum type="arabicPeriod" startAt="2"/>
            </a:pPr>
            <a:r>
              <a:rPr lang="zh-CN" altLang="en-US" dirty="0"/>
              <a:t>偏倚风险评估</a:t>
            </a:r>
            <a:endParaRPr lang="en-US" altLang="zh-CN" dirty="0"/>
          </a:p>
          <a:p>
            <a:pPr marL="800100" lvl="1" indent="-342900">
              <a:lnSpc>
                <a:spcPct val="150000"/>
              </a:lnSpc>
              <a:buFont typeface="+mj-lt"/>
              <a:buAutoNum type="alphaLcParenR"/>
            </a:pPr>
            <a:r>
              <a:rPr lang="zh-CN" altLang="en-US" dirty="0"/>
              <a:t>纳入文献的发表偏倚</a:t>
            </a:r>
            <a:endParaRPr lang="en-US" altLang="zh-CN" dirty="0"/>
          </a:p>
          <a:p>
            <a:pPr marL="1314450" lvl="2" indent="-400050">
              <a:lnSpc>
                <a:spcPct val="150000"/>
              </a:lnSpc>
              <a:buFont typeface="+mj-lt"/>
              <a:buAutoNum type="romanUcPeriod"/>
            </a:pPr>
            <a:r>
              <a:rPr lang="zh-CN" altLang="en-US" dirty="0"/>
              <a:t>因为依赖已发表的研究（阴性结果或结果不重要的研究不太可能被发表），这可能会产生夸大的效果</a:t>
            </a:r>
            <a:endParaRPr lang="en-US" altLang="zh-CN" dirty="0"/>
          </a:p>
          <a:p>
            <a:pPr marL="1314450" lvl="2" indent="-400050">
              <a:lnSpc>
                <a:spcPct val="150000"/>
              </a:lnSpc>
              <a:buFont typeface="+mj-lt"/>
              <a:buAutoNum type="romanUcPeriod"/>
            </a:pPr>
            <a:r>
              <a:rPr lang="zh-CN" altLang="en-US" dirty="0"/>
              <a:t>评估方法</a:t>
            </a:r>
            <a:r>
              <a:rPr lang="en-US" altLang="zh-CN" dirty="0"/>
              <a:t>——</a:t>
            </a:r>
            <a:r>
              <a:rPr lang="zh-CN" altLang="en-US" dirty="0"/>
              <a:t>漏斗图、</a:t>
            </a:r>
            <a:r>
              <a:rPr lang="en-US" altLang="zh-CN" dirty="0" err="1"/>
              <a:t>Begg’s</a:t>
            </a:r>
            <a:r>
              <a:rPr lang="zh-CN" altLang="en-US" dirty="0"/>
              <a:t>检验、</a:t>
            </a:r>
            <a:r>
              <a:rPr lang="en-US" altLang="zh-CN" dirty="0"/>
              <a:t>Egger’s</a:t>
            </a:r>
            <a:r>
              <a:rPr lang="zh-CN" altLang="en-US" dirty="0"/>
              <a:t>检验、</a:t>
            </a:r>
            <a:r>
              <a:rPr lang="en-US" altLang="zh-CN" dirty="0"/>
              <a:t>……</a:t>
            </a:r>
          </a:p>
        </p:txBody>
      </p:sp>
      <p:sp>
        <p:nvSpPr>
          <p:cNvPr id="10" name="文本框 9">
            <a:extLst>
              <a:ext uri="{FF2B5EF4-FFF2-40B4-BE49-F238E27FC236}">
                <a16:creationId xmlns:a16="http://schemas.microsoft.com/office/drawing/2014/main" id="{05204A24-CCC9-4C2E-AB09-F977234BE525}"/>
              </a:ext>
            </a:extLst>
          </p:cNvPr>
          <p:cNvSpPr txBox="1"/>
          <p:nvPr/>
        </p:nvSpPr>
        <p:spPr>
          <a:xfrm>
            <a:off x="5143500" y="3859813"/>
            <a:ext cx="6286500" cy="1899623"/>
          </a:xfrm>
          <a:prstGeom prst="rect">
            <a:avLst/>
          </a:prstGeom>
          <a:noFill/>
        </p:spPr>
        <p:txBody>
          <a:bodyPr wrap="square" rtlCol="0">
            <a:spAutoFit/>
          </a:bodyPr>
          <a:lstStyle/>
          <a:p>
            <a:pPr marL="1657350" lvl="3" indent="-285750">
              <a:lnSpc>
                <a:spcPct val="150000"/>
              </a:lnSpc>
              <a:buFont typeface="Calibri" panose="020F0502020204030204" pitchFamily="34" charset="0"/>
              <a:buChar char="−"/>
            </a:pPr>
            <a:r>
              <a:rPr lang="zh-CN" altLang="en-US" sz="1600" dirty="0"/>
              <a:t>应用条件：纳入文献数量＞</a:t>
            </a:r>
            <a:r>
              <a:rPr lang="en-US" altLang="zh-CN" sz="1600" dirty="0"/>
              <a:t>10</a:t>
            </a:r>
            <a:r>
              <a:rPr lang="zh-CN" altLang="en-US" sz="1600" dirty="0"/>
              <a:t>篇</a:t>
            </a:r>
            <a:endParaRPr lang="en-US" altLang="zh-CN" sz="1600" dirty="0"/>
          </a:p>
          <a:p>
            <a:pPr marL="1657350" lvl="3" indent="-285750">
              <a:lnSpc>
                <a:spcPct val="150000"/>
              </a:lnSpc>
              <a:buFont typeface="Calibri" panose="020F0502020204030204" pitchFamily="34" charset="0"/>
              <a:buChar char="−"/>
            </a:pPr>
            <a:r>
              <a:rPr lang="zh-CN" altLang="en-US" sz="1600" dirty="0"/>
              <a:t>特点：顶小底大（小样本离散程度大，位于底部；大样本离散程度小，位于顶部；左右对称）</a:t>
            </a:r>
          </a:p>
          <a:p>
            <a:pPr marL="1657350" lvl="3" indent="-285750">
              <a:lnSpc>
                <a:spcPct val="150000"/>
              </a:lnSpc>
              <a:buFont typeface="Calibri" panose="020F0502020204030204" pitchFamily="34" charset="0"/>
              <a:buChar char="−"/>
            </a:pPr>
            <a:r>
              <a:rPr lang="zh-CN" altLang="en-US" sz="1600" dirty="0"/>
              <a:t>图形解读：当存在发表性偏倚时，则表现为漏斗图出现不对称，呈偏态分布</a:t>
            </a:r>
            <a:endParaRPr lang="en-US" altLang="zh-CN" sz="1600" dirty="0"/>
          </a:p>
        </p:txBody>
      </p:sp>
      <p:pic>
        <p:nvPicPr>
          <p:cNvPr id="3" name="图片 2">
            <a:extLst>
              <a:ext uri="{FF2B5EF4-FFF2-40B4-BE49-F238E27FC236}">
                <a16:creationId xmlns:a16="http://schemas.microsoft.com/office/drawing/2014/main" id="{EDAB8F88-D861-4174-AF91-536C27384A3A}"/>
              </a:ext>
            </a:extLst>
          </p:cNvPr>
          <p:cNvPicPr>
            <a:picLocks noChangeAspect="1"/>
          </p:cNvPicPr>
          <p:nvPr/>
        </p:nvPicPr>
        <p:blipFill>
          <a:blip r:embed="rId6"/>
          <a:stretch>
            <a:fillRect/>
          </a:stretch>
        </p:blipFill>
        <p:spPr>
          <a:xfrm>
            <a:off x="2628619" y="3609552"/>
            <a:ext cx="3781425" cy="2746798"/>
          </a:xfrm>
          <a:prstGeom prst="rect">
            <a:avLst/>
          </a:prstGeom>
        </p:spPr>
      </p:pic>
      <p:pic>
        <p:nvPicPr>
          <p:cNvPr id="13" name="图片 12">
            <a:extLst>
              <a:ext uri="{FF2B5EF4-FFF2-40B4-BE49-F238E27FC236}">
                <a16:creationId xmlns:a16="http://schemas.microsoft.com/office/drawing/2014/main" id="{D783D292-94C1-433C-A119-17C26FA461A6}"/>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726278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2541080"/>
          </a:xfrm>
          <a:prstGeom prst="rect">
            <a:avLst/>
          </a:prstGeom>
          <a:noFill/>
        </p:spPr>
        <p:txBody>
          <a:bodyPr wrap="square" rtlCol="0">
            <a:spAutoFit/>
          </a:bodyPr>
          <a:lstStyle/>
          <a:p>
            <a:pPr marL="800100" lvl="1" indent="-342900">
              <a:lnSpc>
                <a:spcPct val="150000"/>
              </a:lnSpc>
              <a:buFont typeface="+mj-lt"/>
              <a:buAutoNum type="alphaLcParenR" startAt="2"/>
            </a:pPr>
            <a:r>
              <a:rPr lang="zh-CN" altLang="en-US" dirty="0"/>
              <a:t>选择性偏倚</a:t>
            </a:r>
            <a:endParaRPr lang="en-US" altLang="zh-CN" dirty="0"/>
          </a:p>
          <a:p>
            <a:pPr marL="800100" lvl="1" indent="-342900">
              <a:lnSpc>
                <a:spcPct val="150000"/>
              </a:lnSpc>
              <a:buFont typeface="+mj-lt"/>
              <a:buAutoNum type="alphaLcParenR" startAt="2"/>
            </a:pPr>
            <a:r>
              <a:rPr lang="zh-CN" altLang="en-US" dirty="0"/>
              <a:t>实施偏倚</a:t>
            </a:r>
            <a:endParaRPr lang="en-US" altLang="zh-CN" dirty="0"/>
          </a:p>
          <a:p>
            <a:pPr marL="800100" lvl="1" indent="-342900">
              <a:lnSpc>
                <a:spcPct val="150000"/>
              </a:lnSpc>
              <a:buFont typeface="+mj-lt"/>
              <a:buAutoNum type="alphaLcParenR" startAt="2"/>
            </a:pPr>
            <a:r>
              <a:rPr lang="zh-CN" altLang="en-US" dirty="0"/>
              <a:t>随访偏倚</a:t>
            </a:r>
            <a:endParaRPr lang="en-US" altLang="zh-CN" dirty="0"/>
          </a:p>
          <a:p>
            <a:pPr marL="800100" lvl="1" indent="-342900">
              <a:lnSpc>
                <a:spcPct val="150000"/>
              </a:lnSpc>
              <a:buFont typeface="+mj-lt"/>
              <a:buAutoNum type="alphaLcParenR" startAt="2"/>
            </a:pPr>
            <a:r>
              <a:rPr lang="zh-CN" altLang="en-US" dirty="0"/>
              <a:t>测量偏倚</a:t>
            </a:r>
            <a:endParaRPr lang="en-US" altLang="zh-CN" dirty="0"/>
          </a:p>
          <a:p>
            <a:pPr marL="800100" lvl="1" indent="-342900">
              <a:lnSpc>
                <a:spcPct val="150000"/>
              </a:lnSpc>
              <a:buFont typeface="+mj-lt"/>
              <a:buAutoNum type="alphaLcParenR" startAt="2"/>
            </a:pPr>
            <a:r>
              <a:rPr lang="zh-CN" altLang="en-US" dirty="0"/>
              <a:t>报告偏倚</a:t>
            </a:r>
            <a:endParaRPr lang="en-US" altLang="zh-CN" dirty="0"/>
          </a:p>
          <a:p>
            <a:pPr marL="800100" lvl="1" indent="-342900">
              <a:lnSpc>
                <a:spcPct val="150000"/>
              </a:lnSpc>
              <a:buFont typeface="+mj-lt"/>
              <a:buAutoNum type="alphaLcParenR" startAt="2"/>
            </a:pPr>
            <a:r>
              <a:rPr lang="zh-CN" altLang="en-US" dirty="0"/>
              <a:t>其他潜在偏倚</a:t>
            </a:r>
            <a:endParaRPr lang="en-US" altLang="zh-CN" dirty="0"/>
          </a:p>
        </p:txBody>
      </p:sp>
      <p:pic>
        <p:nvPicPr>
          <p:cNvPr id="12" name="图片 11">
            <a:extLst>
              <a:ext uri="{FF2B5EF4-FFF2-40B4-BE49-F238E27FC236}">
                <a16:creationId xmlns:a16="http://schemas.microsoft.com/office/drawing/2014/main" id="{44E25D3E-223D-41D1-B107-3346EF195C65}"/>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35400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3"/>
            </a:pPr>
            <a:r>
              <a:rPr lang="en-US" altLang="zh-CN" dirty="0"/>
              <a:t>Meta</a:t>
            </a:r>
            <a:r>
              <a:rPr lang="zh-CN" altLang="en-US" dirty="0"/>
              <a:t>分析的统计汇总结果报告</a:t>
            </a:r>
            <a:r>
              <a:rPr lang="en-US" altLang="zh-CN" dirty="0"/>
              <a:t>——</a:t>
            </a:r>
            <a:r>
              <a:rPr lang="zh-CN" altLang="en-US" dirty="0"/>
              <a:t>森林图</a:t>
            </a:r>
            <a:endParaRPr lang="en-US" altLang="zh-CN" dirty="0"/>
          </a:p>
        </p:txBody>
      </p:sp>
      <p:pic>
        <p:nvPicPr>
          <p:cNvPr id="2" name="图片 1">
            <a:extLst>
              <a:ext uri="{FF2B5EF4-FFF2-40B4-BE49-F238E27FC236}">
                <a16:creationId xmlns:a16="http://schemas.microsoft.com/office/drawing/2014/main" id="{97764D12-52CC-40DC-ADED-9E68C3557386}"/>
              </a:ext>
            </a:extLst>
          </p:cNvPr>
          <p:cNvPicPr>
            <a:picLocks noChangeAspect="1"/>
          </p:cNvPicPr>
          <p:nvPr/>
        </p:nvPicPr>
        <p:blipFill>
          <a:blip r:embed="rId6"/>
          <a:stretch>
            <a:fillRect/>
          </a:stretch>
        </p:blipFill>
        <p:spPr>
          <a:xfrm>
            <a:off x="2426731" y="1914379"/>
            <a:ext cx="6949427" cy="4024085"/>
          </a:xfrm>
          <a:prstGeom prst="rect">
            <a:avLst/>
          </a:prstGeom>
        </p:spPr>
      </p:pic>
      <p:sp>
        <p:nvSpPr>
          <p:cNvPr id="3" name="椭圆 2">
            <a:extLst>
              <a:ext uri="{FF2B5EF4-FFF2-40B4-BE49-F238E27FC236}">
                <a16:creationId xmlns:a16="http://schemas.microsoft.com/office/drawing/2014/main" id="{32FF69EF-AC87-4C3F-AAE3-3FF828C7CC2E}"/>
              </a:ext>
            </a:extLst>
          </p:cNvPr>
          <p:cNvSpPr/>
          <p:nvPr/>
        </p:nvSpPr>
        <p:spPr>
          <a:xfrm>
            <a:off x="6223000" y="5486400"/>
            <a:ext cx="736600" cy="379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A8B1C73-EAD9-46B9-AF65-C133DFA4B463}"/>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4053644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9641316-3A8A-4BDD-BCF7-14AD6E12CF53}"/>
              </a:ext>
            </a:extLst>
          </p:cNvPr>
          <p:cNvPicPr>
            <a:picLocks noChangeAspect="1"/>
          </p:cNvPicPr>
          <p:nvPr/>
        </p:nvPicPr>
        <p:blipFill>
          <a:blip r:embed="rId3"/>
          <a:stretch>
            <a:fillRect/>
          </a:stretch>
        </p:blipFill>
        <p:spPr>
          <a:xfrm>
            <a:off x="2867176" y="1758241"/>
            <a:ext cx="8029424" cy="1594077"/>
          </a:xfrm>
          <a:prstGeom prst="rect">
            <a:avLst/>
          </a:prstGeom>
        </p:spPr>
      </p:pic>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463588"/>
          </a:xfrm>
          <a:prstGeom prst="rect">
            <a:avLst/>
          </a:prstGeom>
          <a:noFill/>
        </p:spPr>
        <p:txBody>
          <a:bodyPr wrap="square" rtlCol="0">
            <a:spAutoFit/>
          </a:bodyPr>
          <a:lstStyle/>
          <a:p>
            <a:pPr marL="342900" indent="-342900">
              <a:lnSpc>
                <a:spcPct val="150000"/>
              </a:lnSpc>
              <a:buFont typeface="+mj-lt"/>
              <a:buAutoNum type="arabicPeriod" startAt="3"/>
            </a:pPr>
            <a:r>
              <a:rPr lang="zh-CN" altLang="en-US" dirty="0"/>
              <a:t>亚组分析</a:t>
            </a:r>
            <a:endParaRPr lang="en-US" altLang="zh-CN" dirty="0"/>
          </a:p>
        </p:txBody>
      </p:sp>
      <p:sp>
        <p:nvSpPr>
          <p:cNvPr id="4" name="矩形 3">
            <a:extLst>
              <a:ext uri="{FF2B5EF4-FFF2-40B4-BE49-F238E27FC236}">
                <a16:creationId xmlns:a16="http://schemas.microsoft.com/office/drawing/2014/main" id="{ED311C5E-5983-4524-88D2-F6D6D1F7D0DB}"/>
              </a:ext>
            </a:extLst>
          </p:cNvPr>
          <p:cNvSpPr/>
          <p:nvPr/>
        </p:nvSpPr>
        <p:spPr>
          <a:xfrm>
            <a:off x="7543800" y="2679700"/>
            <a:ext cx="7239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2C7B4D5-5844-4994-9DA4-96F8B1A27A6C}"/>
              </a:ext>
            </a:extLst>
          </p:cNvPr>
          <p:cNvSpPr txBox="1"/>
          <p:nvPr/>
        </p:nvSpPr>
        <p:spPr>
          <a:xfrm>
            <a:off x="2867177" y="3429000"/>
            <a:ext cx="8599110" cy="646331"/>
          </a:xfrm>
          <a:prstGeom prst="rect">
            <a:avLst/>
          </a:prstGeom>
          <a:noFill/>
        </p:spPr>
        <p:txBody>
          <a:bodyPr wrap="square" rtlCol="0">
            <a:spAutoFit/>
          </a:bodyPr>
          <a:lstStyle/>
          <a:p>
            <a:r>
              <a:rPr lang="zh-CN" altLang="en-US" dirty="0"/>
              <a:t>可以按照不同试验设计方案、纳入研究质量、 人群特征、干预方式、干预时间和发表年代等，进行亚组分析</a:t>
            </a:r>
          </a:p>
        </p:txBody>
      </p:sp>
      <p:pic>
        <p:nvPicPr>
          <p:cNvPr id="16" name="图片 15">
            <a:extLst>
              <a:ext uri="{FF2B5EF4-FFF2-40B4-BE49-F238E27FC236}">
                <a16:creationId xmlns:a16="http://schemas.microsoft.com/office/drawing/2014/main" id="{C2BD9000-6CC8-46D8-8FF3-785C52F9B23D}"/>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993553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48</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pic>
        <p:nvPicPr>
          <p:cNvPr id="6" name="图片 5">
            <a:extLst>
              <a:ext uri="{FF2B5EF4-FFF2-40B4-BE49-F238E27FC236}">
                <a16:creationId xmlns:a16="http://schemas.microsoft.com/office/drawing/2014/main" id="{1CC30182-9EA7-4AF6-BBC9-C3EBF8B7FF79}"/>
              </a:ext>
            </a:extLst>
          </p:cNvPr>
          <p:cNvPicPr>
            <a:picLocks noChangeAspect="1"/>
          </p:cNvPicPr>
          <p:nvPr/>
        </p:nvPicPr>
        <p:blipFill>
          <a:blip r:embed="rId6"/>
          <a:stretch>
            <a:fillRect/>
          </a:stretch>
        </p:blipFill>
        <p:spPr>
          <a:xfrm>
            <a:off x="2314420" y="1070193"/>
            <a:ext cx="5677112" cy="5703622"/>
          </a:xfrm>
          <a:prstGeom prst="rect">
            <a:avLst/>
          </a:prstGeom>
        </p:spPr>
      </p:pic>
      <p:sp>
        <p:nvSpPr>
          <p:cNvPr id="14" name="矩形 13">
            <a:extLst>
              <a:ext uri="{FF2B5EF4-FFF2-40B4-BE49-F238E27FC236}">
                <a16:creationId xmlns:a16="http://schemas.microsoft.com/office/drawing/2014/main" id="{BC905412-ECBE-4875-832C-DDE5CF3B0829}"/>
              </a:ext>
            </a:extLst>
          </p:cNvPr>
          <p:cNvSpPr/>
          <p:nvPr/>
        </p:nvSpPr>
        <p:spPr>
          <a:xfrm>
            <a:off x="2252078" y="1311050"/>
            <a:ext cx="591410" cy="163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FE47694-26E9-451C-843D-6A5E2589BBB9}"/>
              </a:ext>
            </a:extLst>
          </p:cNvPr>
          <p:cNvSpPr/>
          <p:nvPr/>
        </p:nvSpPr>
        <p:spPr>
          <a:xfrm>
            <a:off x="2239541" y="3829004"/>
            <a:ext cx="591410" cy="163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D668D577-7665-40AF-8094-661C1C5A3FA4}"/>
              </a:ext>
            </a:extLst>
          </p:cNvPr>
          <p:cNvPicPr>
            <a:picLocks noChangeAspect="1"/>
          </p:cNvPicPr>
          <p:nvPr/>
        </p:nvPicPr>
        <p:blipFill rotWithShape="1">
          <a:blip r:embed="rId7">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954571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49</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05-</a:t>
              </a:r>
              <a:r>
                <a:rPr lang="zh-CN" altLang="en-US" sz="2800" b="1" i="0" dirty="0">
                  <a:solidFill>
                    <a:srgbClr val="C00000"/>
                  </a:solidFill>
                  <a:latin typeface="微软雅黑" panose="020B0503020204020204" charset="-122"/>
                  <a:ea typeface="微软雅黑" panose="020B0503020204020204" charset="-122"/>
                </a:rPr>
                <a:t>分析数据，获取结果</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2126864"/>
          </a:xfrm>
          <a:prstGeom prst="rect">
            <a:avLst/>
          </a:prstGeom>
          <a:noFill/>
        </p:spPr>
        <p:txBody>
          <a:bodyPr wrap="square" rtlCol="0">
            <a:spAutoFit/>
          </a:bodyPr>
          <a:lstStyle/>
          <a:p>
            <a:pPr marL="342900" indent="-342900">
              <a:lnSpc>
                <a:spcPct val="150000"/>
              </a:lnSpc>
              <a:buFont typeface="+mj-lt"/>
              <a:buAutoNum type="arabicPeriod" startAt="4"/>
            </a:pPr>
            <a:r>
              <a:rPr lang="zh-CN" altLang="en-US" dirty="0"/>
              <a:t>软件辅助</a:t>
            </a:r>
            <a:endParaRPr lang="en-US" altLang="zh-CN" dirty="0"/>
          </a:p>
          <a:p>
            <a:pPr marL="799200" lvl="1" indent="-342000">
              <a:lnSpc>
                <a:spcPct val="150000"/>
              </a:lnSpc>
              <a:buFont typeface="+mj-lt"/>
              <a:buAutoNum type="alphaLcParenR"/>
            </a:pPr>
            <a:r>
              <a:rPr lang="en-US" altLang="zh-CN" dirty="0"/>
              <a:t>Review Manger</a:t>
            </a:r>
            <a:r>
              <a:rPr lang="zh-CN" altLang="en-US" dirty="0"/>
              <a:t>（</a:t>
            </a:r>
            <a:r>
              <a:rPr lang="en-US" altLang="zh-CN" dirty="0" err="1"/>
              <a:t>RevMan</a:t>
            </a:r>
            <a:r>
              <a:rPr lang="zh-CN" altLang="en-US" dirty="0"/>
              <a:t>）</a:t>
            </a:r>
            <a:endParaRPr lang="en-US" altLang="zh-CN" dirty="0"/>
          </a:p>
          <a:p>
            <a:pPr marL="800100" lvl="1" indent="-342900">
              <a:lnSpc>
                <a:spcPct val="150000"/>
              </a:lnSpc>
              <a:buFont typeface="+mj-lt"/>
              <a:buAutoNum type="alphaLcParenR"/>
            </a:pPr>
            <a:r>
              <a:rPr lang="en-US" altLang="zh-CN" dirty="0"/>
              <a:t>Stata</a:t>
            </a:r>
          </a:p>
          <a:p>
            <a:pPr marL="800100" lvl="1" indent="-342900">
              <a:lnSpc>
                <a:spcPct val="150000"/>
              </a:lnSpc>
              <a:buFont typeface="+mj-lt"/>
              <a:buAutoNum type="alphaLcParenR"/>
            </a:pPr>
            <a:r>
              <a:rPr lang="en-US" altLang="zh-CN" dirty="0"/>
              <a:t>R</a:t>
            </a:r>
          </a:p>
          <a:p>
            <a:pPr marL="800100" lvl="1" indent="-342900">
              <a:lnSpc>
                <a:spcPct val="150000"/>
              </a:lnSpc>
              <a:buFont typeface="+mj-lt"/>
              <a:buAutoNum type="alphaLcParenR"/>
            </a:pPr>
            <a:r>
              <a:rPr lang="en-US" altLang="zh-CN" dirty="0"/>
              <a:t>SAS</a:t>
            </a:r>
          </a:p>
        </p:txBody>
      </p:sp>
      <p:pic>
        <p:nvPicPr>
          <p:cNvPr id="10" name="图片 9">
            <a:extLst>
              <a:ext uri="{FF2B5EF4-FFF2-40B4-BE49-F238E27FC236}">
                <a16:creationId xmlns:a16="http://schemas.microsoft.com/office/drawing/2014/main" id="{7E4C1D77-F460-4FE1-81C5-765FD06D932D}"/>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278863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5</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8481132"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会议</a:t>
              </a:r>
              <a:r>
                <a:rPr lang="en-US" altLang="zh-CN" sz="2800" b="1" i="0" dirty="0">
                  <a:latin typeface="微软雅黑" panose="020B0503020204020204" charset="-122"/>
                  <a:ea typeface="微软雅黑" panose="020B0503020204020204" charset="-122"/>
                </a:rPr>
                <a:t>——2023</a:t>
              </a:r>
              <a:r>
                <a:rPr lang="zh-CN" altLang="en-US" sz="2800" b="1" i="0" dirty="0">
                  <a:latin typeface="微软雅黑" panose="020B0503020204020204" charset="-122"/>
                  <a:ea typeface="微软雅黑" panose="020B0503020204020204" charset="-122"/>
                </a:rPr>
                <a:t>中国体育产业峰会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2" name="图片 1">
            <a:extLst>
              <a:ext uri="{FF2B5EF4-FFF2-40B4-BE49-F238E27FC236}">
                <a16:creationId xmlns:a16="http://schemas.microsoft.com/office/drawing/2014/main" id="{BCA33A22-B582-49C3-BEAC-BC5D6B407B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8800" y="1162800"/>
            <a:ext cx="2383200" cy="1588800"/>
          </a:xfrm>
          <a:prstGeom prst="rect">
            <a:avLst/>
          </a:prstGeom>
        </p:spPr>
      </p:pic>
      <p:sp>
        <p:nvSpPr>
          <p:cNvPr id="3" name="文本框 2">
            <a:extLst>
              <a:ext uri="{FF2B5EF4-FFF2-40B4-BE49-F238E27FC236}">
                <a16:creationId xmlns:a16="http://schemas.microsoft.com/office/drawing/2014/main" id="{BD8B36F0-C1D0-4237-BB51-5A61B1C8DD19}"/>
              </a:ext>
            </a:extLst>
          </p:cNvPr>
          <p:cNvSpPr txBox="1"/>
          <p:nvPr/>
        </p:nvSpPr>
        <p:spPr>
          <a:xfrm>
            <a:off x="3553200" y="1162800"/>
            <a:ext cx="5989320" cy="1710084"/>
          </a:xfrm>
          <a:prstGeom prst="rect">
            <a:avLst/>
          </a:prstGeom>
          <a:noFill/>
        </p:spPr>
        <p:txBody>
          <a:bodyPr wrap="square" rtlCol="0">
            <a:spAutoFit/>
          </a:bodyPr>
          <a:lstStyle/>
          <a:p>
            <a:pPr>
              <a:lnSpc>
                <a:spcPct val="150000"/>
              </a:lnSpc>
            </a:pPr>
            <a:r>
              <a:rPr lang="zh-CN" altLang="en-US" dirty="0"/>
              <a:t>伴随生活方式变化出现的体育新消费、新业态，疫情前后出现的健身休闲场景、新载体，以及各种“体育</a:t>
            </a:r>
            <a:r>
              <a:rPr lang="en-US" altLang="zh-CN" dirty="0"/>
              <a:t>+</a:t>
            </a:r>
            <a:r>
              <a:rPr lang="zh-CN" altLang="en-US" dirty="0"/>
              <a:t>”融合发展而来的新赛道、新模式。</a:t>
            </a:r>
            <a:endParaRPr lang="en-US" altLang="zh-CN" dirty="0"/>
          </a:p>
          <a:p>
            <a:pPr>
              <a:lnSpc>
                <a:spcPct val="150000"/>
              </a:lnSpc>
            </a:pPr>
            <a:r>
              <a:rPr lang="zh-CN" altLang="en-US" dirty="0"/>
              <a:t>体育数字化</a:t>
            </a:r>
          </a:p>
        </p:txBody>
      </p:sp>
      <p:grpSp>
        <p:nvGrpSpPr>
          <p:cNvPr id="11" name="组合 10">
            <a:extLst>
              <a:ext uri="{FF2B5EF4-FFF2-40B4-BE49-F238E27FC236}">
                <a16:creationId xmlns:a16="http://schemas.microsoft.com/office/drawing/2014/main" id="{ED3CB9D6-32FC-4213-85CC-76B8E4FFF8E8}"/>
              </a:ext>
            </a:extLst>
          </p:cNvPr>
          <p:cNvGrpSpPr/>
          <p:nvPr/>
        </p:nvGrpSpPr>
        <p:grpSpPr>
          <a:xfrm>
            <a:off x="748801" y="2962987"/>
            <a:ext cx="2383199" cy="2416950"/>
            <a:chOff x="185984" y="4320072"/>
            <a:chExt cx="5591561" cy="5670749"/>
          </a:xfrm>
        </p:grpSpPr>
        <p:pic>
          <p:nvPicPr>
            <p:cNvPr id="4" name="图片 3">
              <a:extLst>
                <a:ext uri="{FF2B5EF4-FFF2-40B4-BE49-F238E27FC236}">
                  <a16:creationId xmlns:a16="http://schemas.microsoft.com/office/drawing/2014/main" id="{C2FFF729-EFA2-4507-95D8-48FB2B52DAF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5984" y="4320072"/>
              <a:ext cx="2743201" cy="1826261"/>
            </a:xfrm>
            <a:prstGeom prst="rect">
              <a:avLst/>
            </a:prstGeom>
          </p:spPr>
        </p:pic>
        <p:pic>
          <p:nvPicPr>
            <p:cNvPr id="5" name="图片 4">
              <a:extLst>
                <a:ext uri="{FF2B5EF4-FFF2-40B4-BE49-F238E27FC236}">
                  <a16:creationId xmlns:a16="http://schemas.microsoft.com/office/drawing/2014/main" id="{816C7A96-1D3A-4A74-A465-6CCDE2CABE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34059" y="4320072"/>
              <a:ext cx="2743201" cy="1828801"/>
            </a:xfrm>
            <a:prstGeom prst="rect">
              <a:avLst/>
            </a:prstGeom>
          </p:spPr>
        </p:pic>
        <p:pic>
          <p:nvPicPr>
            <p:cNvPr id="6" name="图片 5">
              <a:extLst>
                <a:ext uri="{FF2B5EF4-FFF2-40B4-BE49-F238E27FC236}">
                  <a16:creationId xmlns:a16="http://schemas.microsoft.com/office/drawing/2014/main" id="{32487159-2DF3-494C-85E0-E21DB40F2F1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87200" y="6243838"/>
              <a:ext cx="2743201" cy="1828801"/>
            </a:xfrm>
            <a:prstGeom prst="rect">
              <a:avLst/>
            </a:prstGeom>
          </p:spPr>
        </p:pic>
        <p:pic>
          <p:nvPicPr>
            <p:cNvPr id="7" name="图片 6">
              <a:extLst>
                <a:ext uri="{FF2B5EF4-FFF2-40B4-BE49-F238E27FC236}">
                  <a16:creationId xmlns:a16="http://schemas.microsoft.com/office/drawing/2014/main" id="{E243D851-193E-4446-A3CD-D63D41B8686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4344" y="6243838"/>
              <a:ext cx="2743201" cy="1823721"/>
            </a:xfrm>
            <a:prstGeom prst="rect">
              <a:avLst/>
            </a:prstGeom>
          </p:spPr>
        </p:pic>
        <p:pic>
          <p:nvPicPr>
            <p:cNvPr id="8" name="图片 7">
              <a:extLst>
                <a:ext uri="{FF2B5EF4-FFF2-40B4-BE49-F238E27FC236}">
                  <a16:creationId xmlns:a16="http://schemas.microsoft.com/office/drawing/2014/main" id="{1D4E9B34-13A0-4AB2-8F3B-975A38E1C77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7200" y="8162020"/>
              <a:ext cx="2743201" cy="1828801"/>
            </a:xfrm>
            <a:prstGeom prst="rect">
              <a:avLst/>
            </a:prstGeom>
          </p:spPr>
        </p:pic>
        <p:pic>
          <p:nvPicPr>
            <p:cNvPr id="9" name="图片 8">
              <a:extLst>
                <a:ext uri="{FF2B5EF4-FFF2-40B4-BE49-F238E27FC236}">
                  <a16:creationId xmlns:a16="http://schemas.microsoft.com/office/drawing/2014/main" id="{57DE1AD2-FCB5-4819-8BE2-2BD85322080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34344" y="8161200"/>
              <a:ext cx="2743201" cy="1826261"/>
            </a:xfrm>
            <a:prstGeom prst="rect">
              <a:avLst/>
            </a:prstGeom>
          </p:spPr>
        </p:pic>
      </p:grpSp>
      <p:sp>
        <p:nvSpPr>
          <p:cNvPr id="18" name="文本框 17">
            <a:extLst>
              <a:ext uri="{FF2B5EF4-FFF2-40B4-BE49-F238E27FC236}">
                <a16:creationId xmlns:a16="http://schemas.microsoft.com/office/drawing/2014/main" id="{30D43CB5-251A-483D-BFCC-762EB5570EC5}"/>
              </a:ext>
            </a:extLst>
          </p:cNvPr>
          <p:cNvSpPr txBox="1"/>
          <p:nvPr/>
        </p:nvSpPr>
        <p:spPr>
          <a:xfrm>
            <a:off x="3552800" y="5987018"/>
            <a:ext cx="3647152" cy="369332"/>
          </a:xfrm>
          <a:prstGeom prst="rect">
            <a:avLst/>
          </a:prstGeom>
          <a:noFill/>
        </p:spPr>
        <p:txBody>
          <a:bodyPr wrap="none" rtlCol="0">
            <a:spAutoFit/>
          </a:bodyPr>
          <a:lstStyle/>
          <a:p>
            <a:r>
              <a:rPr lang="zh-CN" altLang="en-US" dirty="0"/>
              <a:t>更多了解：</a:t>
            </a:r>
            <a:r>
              <a:rPr lang="zh-CN" altLang="en-US" dirty="0">
                <a:hlinkClick r:id="rId13"/>
              </a:rPr>
              <a:t>公众号</a:t>
            </a:r>
            <a:r>
              <a:rPr lang="zh-CN" altLang="en-US" dirty="0"/>
              <a:t>、会议报告图片</a:t>
            </a:r>
          </a:p>
        </p:txBody>
      </p:sp>
    </p:spTree>
    <p:extLst>
      <p:ext uri="{BB962C8B-B14F-4D97-AF65-F5344CB8AC3E}">
        <p14:creationId xmlns:p14="http://schemas.microsoft.com/office/powerpoint/2010/main" val="2830043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50</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06-meta</a:t>
              </a:r>
              <a:r>
                <a:rPr lang="zh-CN" altLang="en-US" sz="2800" b="1" i="0" dirty="0">
                  <a:solidFill>
                    <a:srgbClr val="C00000"/>
                  </a:solidFill>
                  <a:latin typeface="微软雅黑" panose="020B0503020204020204" charset="-122"/>
                  <a:ea typeface="微软雅黑" panose="020B0503020204020204" charset="-122"/>
                </a:rPr>
                <a:t>更新</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880369"/>
          </a:xfrm>
          <a:prstGeom prst="rect">
            <a:avLst/>
          </a:prstGeom>
          <a:noFill/>
        </p:spPr>
        <p:txBody>
          <a:bodyPr wrap="square" rtlCol="0">
            <a:spAutoFit/>
          </a:bodyPr>
          <a:lstStyle/>
          <a:p>
            <a:pPr marL="342900" indent="-342900">
              <a:lnSpc>
                <a:spcPct val="150000"/>
              </a:lnSpc>
              <a:buFont typeface="+mj-lt"/>
              <a:buAutoNum type="arabicPeriod"/>
            </a:pPr>
            <a:r>
              <a:rPr lang="en-US" altLang="zh-CN" dirty="0"/>
              <a:t>Meta</a:t>
            </a:r>
            <a:r>
              <a:rPr lang="zh-CN" altLang="en-US" dirty="0"/>
              <a:t>分析需要随着新的研究的出现而不断更新</a:t>
            </a:r>
            <a:endParaRPr lang="en-US" altLang="zh-CN" dirty="0"/>
          </a:p>
          <a:p>
            <a:pPr marL="800100" lvl="1" indent="-342900">
              <a:lnSpc>
                <a:spcPct val="150000"/>
              </a:lnSpc>
              <a:buFont typeface="Arial" panose="020B0604020202020204" pitchFamily="34" charset="0"/>
              <a:buChar char="•"/>
            </a:pPr>
            <a:r>
              <a:rPr lang="zh-CN" altLang="en-US" dirty="0"/>
              <a:t>建议至少每一年或两年更行一次</a:t>
            </a:r>
            <a:endParaRPr lang="en-US" altLang="zh-CN" dirty="0"/>
          </a:p>
        </p:txBody>
      </p:sp>
      <p:pic>
        <p:nvPicPr>
          <p:cNvPr id="11" name="图片 10">
            <a:extLst>
              <a:ext uri="{FF2B5EF4-FFF2-40B4-BE49-F238E27FC236}">
                <a16:creationId xmlns:a16="http://schemas.microsoft.com/office/drawing/2014/main" id="{0431C81B-5729-4FE7-B556-A2A4B1AEDF96}"/>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1957693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51</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四</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实施流程：</a:t>
              </a:r>
              <a:r>
                <a:rPr lang="en-US" altLang="zh-CN" sz="2800" b="1" i="0" dirty="0">
                  <a:solidFill>
                    <a:srgbClr val="C00000"/>
                  </a:solidFill>
                  <a:latin typeface="微软雅黑" panose="020B0503020204020204" charset="-122"/>
                  <a:ea typeface="微软雅黑" panose="020B0503020204020204" charset="-122"/>
                </a:rPr>
                <a:t>07-</a:t>
              </a:r>
              <a:r>
                <a:rPr lang="zh-CN" altLang="en-US" sz="2800" b="1" i="0" dirty="0">
                  <a:solidFill>
                    <a:srgbClr val="C00000"/>
                  </a:solidFill>
                  <a:latin typeface="微软雅黑" panose="020B0503020204020204" charset="-122"/>
                  <a:ea typeface="微软雅黑" panose="020B0503020204020204" charset="-122"/>
                </a:rPr>
                <a:t>撰写文章</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2426731" y="1294653"/>
            <a:ext cx="9141155" cy="879087"/>
          </a:xfrm>
          <a:prstGeom prst="rect">
            <a:avLst/>
          </a:prstGeom>
          <a:noFill/>
        </p:spPr>
        <p:txBody>
          <a:bodyPr wrap="square" rtlCol="0">
            <a:spAutoFit/>
          </a:bodyPr>
          <a:lstStyle/>
          <a:p>
            <a:pPr marL="342900" indent="-342900">
              <a:lnSpc>
                <a:spcPct val="150000"/>
              </a:lnSpc>
              <a:buFont typeface="+mj-lt"/>
              <a:buAutoNum type="arabicPeriod"/>
            </a:pPr>
            <a:r>
              <a:rPr lang="zh-CN" altLang="en-US" dirty="0"/>
              <a:t>文章的方法、结果部分需要遵循特定的框架（参考</a:t>
            </a:r>
            <a:r>
              <a:rPr lang="en-US" altLang="zh-CN" dirty="0"/>
              <a:t>PRISMA</a:t>
            </a:r>
            <a:r>
              <a:rPr lang="zh-CN" altLang="en-US" dirty="0"/>
              <a:t>标准），其他部分与一般文章相似</a:t>
            </a:r>
            <a:endParaRPr lang="en-US" altLang="zh-CN" dirty="0"/>
          </a:p>
        </p:txBody>
      </p:sp>
      <p:pic>
        <p:nvPicPr>
          <p:cNvPr id="11" name="图片 10">
            <a:extLst>
              <a:ext uri="{FF2B5EF4-FFF2-40B4-BE49-F238E27FC236}">
                <a16:creationId xmlns:a16="http://schemas.microsoft.com/office/drawing/2014/main" id="{AA75E388-50F2-440A-95E1-8AB80FEA8213}"/>
              </a:ext>
            </a:extLst>
          </p:cNvPr>
          <p:cNvPicPr>
            <a:picLocks noChangeAspect="1"/>
          </p:cNvPicPr>
          <p:nvPr/>
        </p:nvPicPr>
        <p:blipFill rotWithShape="1">
          <a:blip r:embed="rId6">
            <a:extLst>
              <a:ext uri="{28A0092B-C50C-407E-A947-70E740481C1C}">
                <a14:useLocalDpi xmlns:a14="http://schemas.microsoft.com/office/drawing/2010/main" val="0"/>
              </a:ext>
            </a:extLst>
          </a:blip>
          <a:srcRect l="50153" r="10292"/>
          <a:stretch/>
        </p:blipFill>
        <p:spPr>
          <a:xfrm>
            <a:off x="0" y="1175026"/>
            <a:ext cx="1923562" cy="4442327"/>
          </a:xfrm>
          <a:prstGeom prst="rect">
            <a:avLst/>
          </a:prstGeom>
        </p:spPr>
      </p:pic>
    </p:spTree>
    <p:extLst>
      <p:ext uri="{BB962C8B-B14F-4D97-AF65-F5344CB8AC3E}">
        <p14:creationId xmlns:p14="http://schemas.microsoft.com/office/powerpoint/2010/main" val="3132427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52</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五</a:t>
              </a:r>
              <a:r>
                <a:rPr lang="en-US" altLang="zh-CN" sz="2800" b="1" i="0" dirty="0">
                  <a:latin typeface="微软雅黑" panose="020B0503020204020204" charset="-122"/>
                  <a:ea typeface="微软雅黑" panose="020B0503020204020204" charset="-122"/>
                </a:rPr>
                <a:t> · Meta</a:t>
              </a:r>
              <a:r>
                <a:rPr lang="zh-CN" altLang="en-US" sz="2800" b="1" i="0" dirty="0">
                  <a:latin typeface="微软雅黑" panose="020B0503020204020204" charset="-122"/>
                  <a:ea typeface="微软雅黑" panose="020B0503020204020204" charset="-122"/>
                </a:rPr>
                <a:t>分析的类型</a:t>
              </a:r>
              <a:endParaRPr lang="zh-CN" altLang="en-US" sz="2800" b="1" i="0" dirty="0">
                <a:solidFill>
                  <a:srgbClr val="C00000"/>
                </a:solidFill>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11" name="文本框 10">
            <a:extLst>
              <a:ext uri="{FF2B5EF4-FFF2-40B4-BE49-F238E27FC236}">
                <a16:creationId xmlns:a16="http://schemas.microsoft.com/office/drawing/2014/main" id="{C8F27940-DF1B-4365-9E7A-45B7BD5DDD68}"/>
              </a:ext>
            </a:extLst>
          </p:cNvPr>
          <p:cNvSpPr txBox="1"/>
          <p:nvPr/>
        </p:nvSpPr>
        <p:spPr>
          <a:xfrm>
            <a:off x="1482018" y="1287429"/>
            <a:ext cx="3400598" cy="33720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个体数据的 </a:t>
            </a:r>
            <a:r>
              <a:rPr lang="en-US" altLang="zh-CN" dirty="0"/>
              <a:t>Meta</a:t>
            </a:r>
          </a:p>
          <a:p>
            <a:pPr marL="285750" indent="-285750">
              <a:lnSpc>
                <a:spcPct val="150000"/>
              </a:lnSpc>
              <a:buFont typeface="Arial" panose="020B0604020202020204" pitchFamily="34" charset="0"/>
              <a:buChar char="•"/>
            </a:pPr>
            <a:r>
              <a:rPr lang="zh-CN" altLang="en-US" dirty="0"/>
              <a:t>单组率的 </a:t>
            </a:r>
            <a:r>
              <a:rPr lang="en-US" altLang="zh-CN" dirty="0"/>
              <a:t>Meta</a:t>
            </a:r>
          </a:p>
          <a:p>
            <a:pPr marL="285750" indent="-285750">
              <a:lnSpc>
                <a:spcPct val="150000"/>
              </a:lnSpc>
              <a:buFont typeface="Arial" panose="020B0604020202020204" pitchFamily="34" charset="0"/>
              <a:buChar char="•"/>
            </a:pPr>
            <a:r>
              <a:rPr lang="zh-CN" altLang="en-US" dirty="0"/>
              <a:t>累积 </a:t>
            </a:r>
            <a:r>
              <a:rPr lang="en-US" altLang="zh-CN" dirty="0"/>
              <a:t>Meta</a:t>
            </a:r>
          </a:p>
          <a:p>
            <a:pPr marL="285750" indent="-285750">
              <a:lnSpc>
                <a:spcPct val="150000"/>
              </a:lnSpc>
              <a:buFont typeface="Arial" panose="020B0604020202020204" pitchFamily="34" charset="0"/>
              <a:buChar char="•"/>
            </a:pPr>
            <a:r>
              <a:rPr lang="zh-CN" altLang="en-US" dirty="0"/>
              <a:t>诊断试验的 </a:t>
            </a:r>
            <a:r>
              <a:rPr lang="en-US" altLang="zh-CN" dirty="0"/>
              <a:t>Meta</a:t>
            </a:r>
          </a:p>
          <a:p>
            <a:pPr marL="285750" indent="-285750">
              <a:lnSpc>
                <a:spcPct val="150000"/>
              </a:lnSpc>
              <a:buFont typeface="Arial" panose="020B0604020202020204" pitchFamily="34" charset="0"/>
              <a:buChar char="•"/>
            </a:pPr>
            <a:r>
              <a:rPr lang="zh-CN" altLang="en-US" dirty="0"/>
              <a:t>基因多态性</a:t>
            </a:r>
            <a:r>
              <a:rPr lang="en-US" altLang="zh-CN" dirty="0"/>
              <a:t>Meta</a:t>
            </a:r>
          </a:p>
          <a:p>
            <a:pPr marL="285750" indent="-285750">
              <a:lnSpc>
                <a:spcPct val="150000"/>
              </a:lnSpc>
              <a:buFont typeface="Arial" panose="020B0604020202020204" pitchFamily="34" charset="0"/>
              <a:buChar char="•"/>
            </a:pPr>
            <a:r>
              <a:rPr lang="zh-CN" altLang="en-US" dirty="0"/>
              <a:t>不量反应的 </a:t>
            </a:r>
            <a:r>
              <a:rPr lang="en-US" altLang="zh-CN" dirty="0"/>
              <a:t>Meta</a:t>
            </a:r>
          </a:p>
          <a:p>
            <a:pPr marL="285750" indent="-285750">
              <a:lnSpc>
                <a:spcPct val="150000"/>
              </a:lnSpc>
              <a:buFont typeface="Arial" panose="020B0604020202020204" pitchFamily="34" charset="0"/>
              <a:buChar char="•"/>
            </a:pPr>
            <a:r>
              <a:rPr lang="zh-CN" altLang="en-US" dirty="0"/>
              <a:t>网状 </a:t>
            </a:r>
            <a:r>
              <a:rPr lang="en-US" altLang="zh-CN" dirty="0"/>
              <a:t>Meta</a:t>
            </a:r>
          </a:p>
          <a:p>
            <a:pPr marL="285750" indent="-285750">
              <a:lnSpc>
                <a:spcPct val="150000"/>
              </a:lnSpc>
              <a:buFont typeface="Arial" panose="020B0604020202020204" pitchFamily="34" charset="0"/>
              <a:buChar char="•"/>
            </a:pPr>
            <a:r>
              <a:rPr lang="zh-CN" altLang="en-US" dirty="0"/>
              <a:t>其他类型的</a:t>
            </a:r>
            <a:r>
              <a:rPr lang="en-US" altLang="zh-CN" dirty="0"/>
              <a:t>Meta</a:t>
            </a:r>
          </a:p>
        </p:txBody>
      </p:sp>
    </p:spTree>
    <p:extLst>
      <p:ext uri="{BB962C8B-B14F-4D97-AF65-F5344CB8AC3E}">
        <p14:creationId xmlns:p14="http://schemas.microsoft.com/office/powerpoint/2010/main" val="4264385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53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六</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为什么多用于人文社科领域</a:t>
              </a:r>
              <a:endParaRPr lang="zh-CN" altLang="en-US" sz="2800" b="1" i="0" dirty="0">
                <a:solidFill>
                  <a:srgbClr val="C00000"/>
                </a:solidFill>
                <a:latin typeface="微软雅黑" panose="020B0503020204020204" charset="-122"/>
                <a:ea typeface="微软雅黑" panose="020B0503020204020204" charset="-122"/>
              </a:endParaRP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0" name="文本框 19">
            <a:extLst>
              <a:ext uri="{FF2B5EF4-FFF2-40B4-BE49-F238E27FC236}">
                <a16:creationId xmlns:a16="http://schemas.microsoft.com/office/drawing/2014/main" id="{9A26B7ED-8448-44C3-ABBF-D291FA704615}"/>
              </a:ext>
            </a:extLst>
          </p:cNvPr>
          <p:cNvSpPr txBox="1"/>
          <p:nvPr/>
        </p:nvSpPr>
        <p:spPr>
          <a:xfrm>
            <a:off x="617220" y="1073236"/>
            <a:ext cx="11240696" cy="50340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人文社科领域的研究对象通常是人类行为、社会现象、文化传承等，这些问题</a:t>
            </a:r>
            <a:r>
              <a:rPr lang="zh-CN" altLang="en-US" dirty="0">
                <a:solidFill>
                  <a:srgbClr val="0070C0"/>
                </a:solidFill>
              </a:rPr>
              <a:t>通常难以通过实验来研究</a:t>
            </a:r>
            <a:r>
              <a:rPr lang="zh-CN" altLang="en-US" dirty="0"/>
              <a:t>，因此研究数据相对较少，而且存在较大的异质性和主观性，</a:t>
            </a:r>
            <a:r>
              <a:rPr lang="en-US" altLang="zh-CN" dirty="0"/>
              <a:t>meta</a:t>
            </a:r>
            <a:r>
              <a:rPr lang="zh-CN" altLang="en-US" dirty="0"/>
              <a:t>分析在这种情况下可以综合多个研究的定性数据和主观评价，从而得出更加可靠和有说服力的结论。</a:t>
            </a:r>
            <a:endParaRPr lang="en-US" altLang="zh-CN" dirty="0"/>
          </a:p>
          <a:p>
            <a:pPr marL="285750" indent="-285750">
              <a:lnSpc>
                <a:spcPct val="150000"/>
              </a:lnSpc>
              <a:buFont typeface="Arial" panose="020B0604020202020204" pitchFamily="34" charset="0"/>
              <a:buChar char="•"/>
            </a:pPr>
            <a:r>
              <a:rPr lang="zh-CN" altLang="en-US" dirty="0"/>
              <a:t>此外，人文社科研究领域通常存在诸多争议和不同观点，元分析可以将不同研究结果进行整合和比较，从而</a:t>
            </a:r>
            <a:r>
              <a:rPr lang="zh-CN" altLang="en-US" dirty="0">
                <a:solidFill>
                  <a:srgbClr val="0070C0"/>
                </a:solidFill>
              </a:rPr>
              <a:t>得出更加客观的结论</a:t>
            </a:r>
            <a:endParaRPr lang="en-US" altLang="zh-CN" dirty="0">
              <a:solidFill>
                <a:srgbClr val="0070C0"/>
              </a:solidFill>
            </a:endParaRPr>
          </a:p>
          <a:p>
            <a:pPr>
              <a:lnSpc>
                <a:spcPct val="150000"/>
              </a:lnSpc>
            </a:pPr>
            <a:endParaRPr lang="en-US" altLang="zh-CN" dirty="0"/>
          </a:p>
          <a:p>
            <a:pPr marL="285750" indent="-285750">
              <a:lnSpc>
                <a:spcPct val="150000"/>
              </a:lnSpc>
              <a:buFont typeface="Wingdings" panose="05000000000000000000" pitchFamily="2" charset="2"/>
              <a:buChar char="Ø"/>
            </a:pPr>
            <a:r>
              <a:rPr lang="zh-CN" altLang="en-US" dirty="0"/>
              <a:t>而在理工科领域，研究对象通常是自然现象、物质特性、工程结构等，这些问题</a:t>
            </a:r>
            <a:r>
              <a:rPr lang="zh-CN" altLang="en-US" dirty="0">
                <a:solidFill>
                  <a:srgbClr val="0070C0"/>
                </a:solidFill>
              </a:rPr>
              <a:t>通常可以通过实验来研究</a:t>
            </a:r>
            <a:r>
              <a:rPr lang="zh-CN" altLang="en-US" dirty="0"/>
              <a:t>，因此研究数据相对较丰富和精确。</a:t>
            </a:r>
            <a:endParaRPr lang="en-US" altLang="zh-CN" dirty="0"/>
          </a:p>
          <a:p>
            <a:pPr marL="285750" indent="-285750">
              <a:lnSpc>
                <a:spcPct val="150000"/>
              </a:lnSpc>
              <a:buFont typeface="Wingdings" panose="05000000000000000000" pitchFamily="2" charset="2"/>
              <a:buChar char="Ø"/>
            </a:pPr>
            <a:r>
              <a:rPr lang="zh-CN" altLang="en-US" dirty="0"/>
              <a:t>此外，在工程和物理领域，有很多基于物理学原理的</a:t>
            </a:r>
            <a:r>
              <a:rPr lang="zh-CN" altLang="en-US" dirty="0">
                <a:solidFill>
                  <a:srgbClr val="0070C0"/>
                </a:solidFill>
              </a:rPr>
              <a:t>建模和仿真方法</a:t>
            </a:r>
            <a:r>
              <a:rPr lang="zh-CN" altLang="en-US" dirty="0"/>
              <a:t>，可以用来预测和解释实验数据。因此，元分析在理工科领域用得相对较少，而更多地使用基于物理学原理的建模和仿真方法来分析和解释数据。</a:t>
            </a:r>
            <a:endParaRPr lang="en-US" altLang="zh-CN" dirty="0"/>
          </a:p>
          <a:p>
            <a:pPr>
              <a:lnSpc>
                <a:spcPct val="150000"/>
              </a:lnSpc>
            </a:pPr>
            <a:r>
              <a:rPr lang="zh-CN" altLang="en-US" dirty="0"/>
              <a:t>例如，计算机科学领域中的算法评估通常采用定量实验的方法，例如测量算法的运行时间、精度和效率等。这些数据通常较为清晰和独立，不需要使用元分析来综合多个研究的结果。</a:t>
            </a:r>
            <a:endParaRPr lang="en-US" altLang="zh-CN" dirty="0"/>
          </a:p>
        </p:txBody>
      </p:sp>
    </p:spTree>
    <p:extLst>
      <p:ext uri="{BB962C8B-B14F-4D97-AF65-F5344CB8AC3E}">
        <p14:creationId xmlns:p14="http://schemas.microsoft.com/office/powerpoint/2010/main" val="2951001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2087701" y="5021845"/>
            <a:ext cx="80165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None/>
            </a:pPr>
            <a:r>
              <a:rPr lang="zh-CN" altLang="zh-CN" sz="3600" b="1" dirty="0">
                <a:latin typeface="+mj-ea"/>
                <a:ea typeface="+mj-ea"/>
              </a:rPr>
              <a:t>感谢</a:t>
            </a:r>
            <a:r>
              <a:rPr lang="zh-CN" altLang="en-US" sz="3600" b="1" dirty="0">
                <a:latin typeface="+mj-ea"/>
                <a:ea typeface="+mj-ea"/>
              </a:rPr>
              <a:t>聆听</a:t>
            </a:r>
            <a:endParaRPr lang="zh-CN" altLang="zh-CN" sz="3600" b="1" dirty="0">
              <a:latin typeface="+mj-ea"/>
              <a:ea typeface="+mj-ea"/>
            </a:endParaRPr>
          </a:p>
        </p:txBody>
      </p:sp>
      <p:sp>
        <p:nvSpPr>
          <p:cNvPr id="3077" name="直接连接符 13"/>
          <p:cNvSpPr>
            <a:spLocks noChangeShapeType="1"/>
          </p:cNvSpPr>
          <p:nvPr/>
        </p:nvSpPr>
        <p:spPr bwMode="auto">
          <a:xfrm flipV="1">
            <a:off x="4288155" y="5767705"/>
            <a:ext cx="3540760" cy="127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8481132"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会议</a:t>
              </a:r>
              <a:r>
                <a:rPr lang="en-US" altLang="zh-CN" sz="2800" b="1" i="0" dirty="0">
                  <a:latin typeface="微软雅黑" panose="020B0503020204020204" charset="-122"/>
                  <a:ea typeface="微软雅黑" panose="020B0503020204020204" charset="-122"/>
                </a:rPr>
                <a:t>——</a:t>
              </a:r>
              <a:r>
                <a:rPr lang="zh-CN" altLang="en-US" sz="2800" b="1" i="0" dirty="0">
                  <a:latin typeface="微软雅黑" panose="020B0503020204020204" charset="-122"/>
                  <a:ea typeface="微软雅黑" panose="020B0503020204020204" charset="-122"/>
                </a:rPr>
                <a:t>中国数字体育产业高峰论坛</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3" name="文本框 2">
            <a:extLst>
              <a:ext uri="{FF2B5EF4-FFF2-40B4-BE49-F238E27FC236}">
                <a16:creationId xmlns:a16="http://schemas.microsoft.com/office/drawing/2014/main" id="{BD8B36F0-C1D0-4237-BB51-5A61B1C8DD19}"/>
              </a:ext>
            </a:extLst>
          </p:cNvPr>
          <p:cNvSpPr txBox="1"/>
          <p:nvPr/>
        </p:nvSpPr>
        <p:spPr>
          <a:xfrm>
            <a:off x="3552800" y="1162455"/>
            <a:ext cx="8532520" cy="4618572"/>
          </a:xfrm>
          <a:prstGeom prst="rect">
            <a:avLst/>
          </a:prstGeom>
          <a:noFill/>
        </p:spPr>
        <p:txBody>
          <a:bodyPr wrap="square" rtlCol="0">
            <a:spAutoFit/>
          </a:bodyPr>
          <a:lstStyle/>
          <a:p>
            <a:pPr>
              <a:lnSpc>
                <a:spcPct val="150000"/>
              </a:lnSpc>
            </a:pPr>
            <a:r>
              <a:rPr lang="zh-CN" altLang="en-US" dirty="0"/>
              <a:t>进一步深入探讨我国数字体育产业的高质量发展之路。</a:t>
            </a:r>
            <a:endParaRPr lang="en-US" altLang="zh-CN" dirty="0"/>
          </a:p>
          <a:p>
            <a:pPr>
              <a:lnSpc>
                <a:spcPct val="150000"/>
              </a:lnSpc>
            </a:pPr>
            <a:endParaRPr lang="en-US" altLang="zh-CN" dirty="0"/>
          </a:p>
          <a:p>
            <a:pPr>
              <a:lnSpc>
                <a:spcPct val="150000"/>
              </a:lnSpc>
            </a:pPr>
            <a:r>
              <a:rPr lang="zh-CN" altLang="en-US" dirty="0"/>
              <a:t>专家学者主旨演讲环节，四位专家以前沿的学术研究视角，分别就数字化助推体育产业、数字化赋能体育教育与健康课程、数字化奥运会技术服务以及智能体育工程四个主题进行了演讲</a:t>
            </a:r>
            <a:endParaRPr lang="en-US" altLang="zh-CN" dirty="0"/>
          </a:p>
          <a:p>
            <a:pPr>
              <a:lnSpc>
                <a:spcPct val="150000"/>
              </a:lnSpc>
            </a:pPr>
            <a:endParaRPr lang="en-US" altLang="zh-CN" dirty="0"/>
          </a:p>
          <a:p>
            <a:pPr>
              <a:lnSpc>
                <a:spcPct val="150000"/>
              </a:lnSpc>
            </a:pPr>
            <a:r>
              <a:rPr lang="zh-CN" altLang="en-US" dirty="0"/>
              <a:t>企业代表主题演讲环节，中体数据、凯利时科技、简极科技、泰山体育四家在我国数字体育产业中具有代表性产品和服务的企业的代表，依据自身在所处赛道的实践经验，分别针对数字体育产业化的困境、体育赛事传播的智能化、数字技术与体育应用场景的结合、数字化技术赋能体育产业四个主题进行了演讲，以产业界视角，切实反映了我国数字体育产业发展的现状、困境与未来趋势。</a:t>
            </a:r>
          </a:p>
        </p:txBody>
      </p:sp>
      <p:pic>
        <p:nvPicPr>
          <p:cNvPr id="4" name="图片 3">
            <a:extLst>
              <a:ext uri="{FF2B5EF4-FFF2-40B4-BE49-F238E27FC236}">
                <a16:creationId xmlns:a16="http://schemas.microsoft.com/office/drawing/2014/main" id="{9D6C2879-82DA-4D9A-ACCC-37F00414CC0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0058" y="1162455"/>
            <a:ext cx="2383630" cy="1585143"/>
          </a:xfrm>
          <a:prstGeom prst="rect">
            <a:avLst/>
          </a:prstGeom>
        </p:spPr>
      </p:pic>
      <p:grpSp>
        <p:nvGrpSpPr>
          <p:cNvPr id="15" name="组合 14">
            <a:extLst>
              <a:ext uri="{FF2B5EF4-FFF2-40B4-BE49-F238E27FC236}">
                <a16:creationId xmlns:a16="http://schemas.microsoft.com/office/drawing/2014/main" id="{E6244312-FE45-4E7D-B728-2BBA6091C165}"/>
              </a:ext>
            </a:extLst>
          </p:cNvPr>
          <p:cNvGrpSpPr/>
          <p:nvPr/>
        </p:nvGrpSpPr>
        <p:grpSpPr>
          <a:xfrm>
            <a:off x="750058" y="3010663"/>
            <a:ext cx="2383667" cy="1603173"/>
            <a:chOff x="-9778983" y="269370"/>
            <a:chExt cx="10604373" cy="7132140"/>
          </a:xfrm>
        </p:grpSpPr>
        <p:pic>
          <p:nvPicPr>
            <p:cNvPr id="6" name="图片 5">
              <a:extLst>
                <a:ext uri="{FF2B5EF4-FFF2-40B4-BE49-F238E27FC236}">
                  <a16:creationId xmlns:a16="http://schemas.microsoft.com/office/drawing/2014/main" id="{34FF04E5-CC56-41E1-A0B0-D57F0D201C2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78983" y="269370"/>
              <a:ext cx="5226972" cy="3477448"/>
            </a:xfrm>
            <a:prstGeom prst="rect">
              <a:avLst/>
            </a:prstGeom>
          </p:spPr>
        </p:pic>
        <p:pic>
          <p:nvPicPr>
            <p:cNvPr id="7" name="图片 6">
              <a:extLst>
                <a:ext uri="{FF2B5EF4-FFF2-40B4-BE49-F238E27FC236}">
                  <a16:creationId xmlns:a16="http://schemas.microsoft.com/office/drawing/2014/main" id="{B35BB10D-AD56-4401-95E4-1FE3243FC8E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01582" y="270617"/>
              <a:ext cx="5226972" cy="3477869"/>
            </a:xfrm>
            <a:prstGeom prst="rect">
              <a:avLst/>
            </a:prstGeom>
          </p:spPr>
        </p:pic>
        <p:pic>
          <p:nvPicPr>
            <p:cNvPr id="8" name="图片 7">
              <a:extLst>
                <a:ext uri="{FF2B5EF4-FFF2-40B4-BE49-F238E27FC236}">
                  <a16:creationId xmlns:a16="http://schemas.microsoft.com/office/drawing/2014/main" id="{F4FF7C8E-8F1C-40BB-BCD2-47037C7178F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78983" y="3925775"/>
              <a:ext cx="5226972" cy="3475735"/>
            </a:xfrm>
            <a:prstGeom prst="rect">
              <a:avLst/>
            </a:prstGeom>
          </p:spPr>
        </p:pic>
        <p:pic>
          <p:nvPicPr>
            <p:cNvPr id="9" name="图片 8">
              <a:extLst>
                <a:ext uri="{FF2B5EF4-FFF2-40B4-BE49-F238E27FC236}">
                  <a16:creationId xmlns:a16="http://schemas.microsoft.com/office/drawing/2014/main" id="{8605F3C7-DBB0-4760-88A1-D886B32B94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01582" y="3924062"/>
              <a:ext cx="5226972" cy="3477205"/>
            </a:xfrm>
            <a:prstGeom prst="rect">
              <a:avLst/>
            </a:prstGeom>
          </p:spPr>
        </p:pic>
      </p:grpSp>
      <p:grpSp>
        <p:nvGrpSpPr>
          <p:cNvPr id="14" name="组合 13">
            <a:extLst>
              <a:ext uri="{FF2B5EF4-FFF2-40B4-BE49-F238E27FC236}">
                <a16:creationId xmlns:a16="http://schemas.microsoft.com/office/drawing/2014/main" id="{1A5CC4FD-A18E-4308-AE6E-66D9792A6D7B}"/>
              </a:ext>
            </a:extLst>
          </p:cNvPr>
          <p:cNvGrpSpPr/>
          <p:nvPr/>
        </p:nvGrpSpPr>
        <p:grpSpPr>
          <a:xfrm>
            <a:off x="750058" y="4882624"/>
            <a:ext cx="2383667" cy="1590263"/>
            <a:chOff x="-2799639" y="5678531"/>
            <a:chExt cx="13790796" cy="9200528"/>
          </a:xfrm>
        </p:grpSpPr>
        <p:pic>
          <p:nvPicPr>
            <p:cNvPr id="10" name="图片 9">
              <a:extLst>
                <a:ext uri="{FF2B5EF4-FFF2-40B4-BE49-F238E27FC236}">
                  <a16:creationId xmlns:a16="http://schemas.microsoft.com/office/drawing/2014/main" id="{44BCA192-C658-4C63-8A2F-6ABBF433873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199619" y="5678531"/>
              <a:ext cx="6791325" cy="4521054"/>
            </a:xfrm>
            <a:prstGeom prst="rect">
              <a:avLst/>
            </a:prstGeom>
          </p:spPr>
        </p:pic>
        <p:pic>
          <p:nvPicPr>
            <p:cNvPr id="11" name="图片 10">
              <a:extLst>
                <a:ext uri="{FF2B5EF4-FFF2-40B4-BE49-F238E27FC236}">
                  <a16:creationId xmlns:a16="http://schemas.microsoft.com/office/drawing/2014/main" id="{21C64801-E733-4D48-9B1D-42EAC153B1C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799638" y="5678531"/>
              <a:ext cx="6791325" cy="4524375"/>
            </a:xfrm>
            <a:prstGeom prst="rect">
              <a:avLst/>
            </a:prstGeom>
          </p:spPr>
        </p:pic>
        <p:pic>
          <p:nvPicPr>
            <p:cNvPr id="12" name="图片 11">
              <a:extLst>
                <a:ext uri="{FF2B5EF4-FFF2-40B4-BE49-F238E27FC236}">
                  <a16:creationId xmlns:a16="http://schemas.microsoft.com/office/drawing/2014/main" id="{C77940C3-2D7A-412F-8108-F9FCDEA6493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799639" y="10354684"/>
              <a:ext cx="6796987" cy="4524375"/>
            </a:xfrm>
            <a:prstGeom prst="rect">
              <a:avLst/>
            </a:prstGeom>
          </p:spPr>
        </p:pic>
        <p:pic>
          <p:nvPicPr>
            <p:cNvPr id="13" name="图片 12">
              <a:extLst>
                <a:ext uri="{FF2B5EF4-FFF2-40B4-BE49-F238E27FC236}">
                  <a16:creationId xmlns:a16="http://schemas.microsoft.com/office/drawing/2014/main" id="{7930FBFD-394F-4243-BE58-1B892C97E9AC}"/>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199619" y="10354683"/>
              <a:ext cx="6791538" cy="4521053"/>
            </a:xfrm>
            <a:prstGeom prst="rect">
              <a:avLst/>
            </a:prstGeom>
          </p:spPr>
        </p:pic>
      </p:grpSp>
      <p:sp>
        <p:nvSpPr>
          <p:cNvPr id="16" name="文本框 15">
            <a:extLst>
              <a:ext uri="{FF2B5EF4-FFF2-40B4-BE49-F238E27FC236}">
                <a16:creationId xmlns:a16="http://schemas.microsoft.com/office/drawing/2014/main" id="{163507DA-8F9D-4BF7-B397-8D0A211814F4}"/>
              </a:ext>
            </a:extLst>
          </p:cNvPr>
          <p:cNvSpPr txBox="1"/>
          <p:nvPr/>
        </p:nvSpPr>
        <p:spPr>
          <a:xfrm>
            <a:off x="3552800" y="5987018"/>
            <a:ext cx="5262979" cy="369332"/>
          </a:xfrm>
          <a:prstGeom prst="rect">
            <a:avLst/>
          </a:prstGeom>
          <a:noFill/>
        </p:spPr>
        <p:txBody>
          <a:bodyPr wrap="none" rtlCol="0">
            <a:spAutoFit/>
          </a:bodyPr>
          <a:lstStyle/>
          <a:p>
            <a:r>
              <a:rPr lang="zh-CN" altLang="en-US" dirty="0"/>
              <a:t>更多了解：视频直播回放、</a:t>
            </a:r>
            <a:r>
              <a:rPr lang="zh-CN" altLang="en-US" dirty="0">
                <a:hlinkClick r:id="rId15"/>
              </a:rPr>
              <a:t>公众号</a:t>
            </a:r>
            <a:r>
              <a:rPr lang="zh-CN" altLang="en-US" dirty="0"/>
              <a:t>、会议报告图片</a:t>
            </a:r>
          </a:p>
        </p:txBody>
      </p:sp>
    </p:spTree>
    <p:extLst>
      <p:ext uri="{BB962C8B-B14F-4D97-AF65-F5344CB8AC3E}">
        <p14:creationId xmlns:p14="http://schemas.microsoft.com/office/powerpoint/2010/main" val="1877177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3" name="图片 2">
            <a:extLst>
              <a:ext uri="{FF2B5EF4-FFF2-40B4-BE49-F238E27FC236}">
                <a16:creationId xmlns:a16="http://schemas.microsoft.com/office/drawing/2014/main" id="{924B336E-EB25-4A80-ACCC-185F8FE51DD8}"/>
              </a:ext>
            </a:extLst>
          </p:cNvPr>
          <p:cNvPicPr>
            <a:picLocks noChangeAspect="1"/>
          </p:cNvPicPr>
          <p:nvPr/>
        </p:nvPicPr>
        <p:blipFill>
          <a:blip r:embed="rId6"/>
          <a:stretch>
            <a:fillRect/>
          </a:stretch>
        </p:blipFill>
        <p:spPr>
          <a:xfrm>
            <a:off x="712132" y="1125182"/>
            <a:ext cx="7587163" cy="5339115"/>
          </a:xfrm>
          <a:prstGeom prst="rect">
            <a:avLst/>
          </a:prstGeom>
        </p:spPr>
      </p:pic>
      <p:sp>
        <p:nvSpPr>
          <p:cNvPr id="16" name="文本框 15">
            <a:extLst>
              <a:ext uri="{FF2B5EF4-FFF2-40B4-BE49-F238E27FC236}">
                <a16:creationId xmlns:a16="http://schemas.microsoft.com/office/drawing/2014/main" id="{D5A11774-B07D-4144-B515-D6CCF6B65CFB}"/>
              </a:ext>
            </a:extLst>
          </p:cNvPr>
          <p:cNvSpPr txBox="1"/>
          <p:nvPr/>
        </p:nvSpPr>
        <p:spPr>
          <a:xfrm>
            <a:off x="8610600" y="1162455"/>
            <a:ext cx="3474720" cy="1710084"/>
          </a:xfrm>
          <a:prstGeom prst="rect">
            <a:avLst/>
          </a:prstGeom>
          <a:noFill/>
        </p:spPr>
        <p:txBody>
          <a:bodyPr wrap="square" rtlCol="0">
            <a:spAutoFit/>
          </a:bodyPr>
          <a:lstStyle/>
          <a:p>
            <a:pPr>
              <a:lnSpc>
                <a:spcPct val="150000"/>
              </a:lnSpc>
            </a:pPr>
            <a:r>
              <a:rPr lang="zh-CN" altLang="en-US" dirty="0"/>
              <a:t>近几年历史新高：</a:t>
            </a:r>
            <a:endParaRPr lang="en-US" altLang="zh-CN" dirty="0"/>
          </a:p>
          <a:p>
            <a:pPr>
              <a:lnSpc>
                <a:spcPct val="150000"/>
              </a:lnSpc>
            </a:pPr>
            <a:r>
              <a:rPr lang="en-US" altLang="zh-CN" dirty="0"/>
              <a:t>1565</a:t>
            </a:r>
            <a:r>
              <a:rPr lang="zh-CN" altLang="en-US" dirty="0"/>
              <a:t>家参展企业（</a:t>
            </a:r>
            <a:r>
              <a:rPr lang="en-US" altLang="zh-CN" dirty="0"/>
              <a:t>&lt; 150</a:t>
            </a:r>
            <a:r>
              <a:rPr lang="zh-CN" altLang="en-US" dirty="0"/>
              <a:t>种品类）；</a:t>
            </a:r>
            <a:endParaRPr lang="en-US" altLang="zh-CN" dirty="0"/>
          </a:p>
          <a:p>
            <a:pPr>
              <a:lnSpc>
                <a:spcPct val="150000"/>
              </a:lnSpc>
            </a:pPr>
            <a:r>
              <a:rPr lang="zh-CN" altLang="en-US" dirty="0"/>
              <a:t>超</a:t>
            </a:r>
            <a:r>
              <a:rPr lang="en-US" altLang="zh-CN" dirty="0"/>
              <a:t>15</a:t>
            </a:r>
            <a:r>
              <a:rPr lang="zh-CN" altLang="en-US" dirty="0"/>
              <a:t>万平米展区；</a:t>
            </a:r>
            <a:endParaRPr lang="en-US" altLang="zh-CN" dirty="0"/>
          </a:p>
          <a:p>
            <a:pPr>
              <a:lnSpc>
                <a:spcPct val="150000"/>
              </a:lnSpc>
            </a:pPr>
            <a:r>
              <a:rPr lang="zh-CN" altLang="en-US" dirty="0"/>
              <a:t>到场观众数量超过</a:t>
            </a:r>
            <a:r>
              <a:rPr lang="en-US" altLang="zh-CN" dirty="0"/>
              <a:t>15</a:t>
            </a:r>
            <a:r>
              <a:rPr lang="zh-CN" altLang="en-US" dirty="0"/>
              <a:t>万人次</a:t>
            </a:r>
            <a:endParaRPr lang="en-US" altLang="zh-CN" dirty="0"/>
          </a:p>
        </p:txBody>
      </p:sp>
    </p:spTree>
    <p:extLst>
      <p:ext uri="{BB962C8B-B14F-4D97-AF65-F5344CB8AC3E}">
        <p14:creationId xmlns:p14="http://schemas.microsoft.com/office/powerpoint/2010/main" val="206846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8</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5" name="图片 4">
            <a:extLst>
              <a:ext uri="{FF2B5EF4-FFF2-40B4-BE49-F238E27FC236}">
                <a16:creationId xmlns:a16="http://schemas.microsoft.com/office/drawing/2014/main" id="{64F47E0F-63DC-40AB-AB14-7C43102C8D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0640" y="792568"/>
            <a:ext cx="6967011" cy="6264724"/>
          </a:xfrm>
          <a:prstGeom prst="rect">
            <a:avLst/>
          </a:prstGeom>
        </p:spPr>
      </p:pic>
    </p:spTree>
    <p:extLst>
      <p:ext uri="{BB962C8B-B14F-4D97-AF65-F5344CB8AC3E}">
        <p14:creationId xmlns:p14="http://schemas.microsoft.com/office/powerpoint/2010/main" val="206209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9</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中国国际体育用品博览会</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DBDEAF6F-A4D3-4882-9E4F-9119B665F8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1150" y="1043377"/>
            <a:ext cx="5361962" cy="4771472"/>
          </a:xfrm>
          <a:prstGeom prst="rect">
            <a:avLst/>
          </a:prstGeom>
        </p:spPr>
      </p:pic>
      <p:pic>
        <p:nvPicPr>
          <p:cNvPr id="11" name="图片 10">
            <a:extLst>
              <a:ext uri="{FF2B5EF4-FFF2-40B4-BE49-F238E27FC236}">
                <a16:creationId xmlns:a16="http://schemas.microsoft.com/office/drawing/2014/main" id="{F3B9B595-5363-43E4-B1CC-642263A432E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5400000">
            <a:off x="4526498" y="880105"/>
            <a:ext cx="1659941" cy="2274789"/>
          </a:xfrm>
          <a:prstGeom prst="rect">
            <a:avLst/>
          </a:prstGeom>
        </p:spPr>
      </p:pic>
      <p:pic>
        <p:nvPicPr>
          <p:cNvPr id="13" name="图片 12">
            <a:extLst>
              <a:ext uri="{FF2B5EF4-FFF2-40B4-BE49-F238E27FC236}">
                <a16:creationId xmlns:a16="http://schemas.microsoft.com/office/drawing/2014/main" id="{3275E770-F460-41A5-9B9F-C9FEF64CDB6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0800000">
            <a:off x="6718784" y="1187528"/>
            <a:ext cx="2213255" cy="1659941"/>
          </a:xfrm>
          <a:prstGeom prst="rect">
            <a:avLst/>
          </a:prstGeom>
        </p:spPr>
      </p:pic>
      <p:pic>
        <p:nvPicPr>
          <p:cNvPr id="15" name="图片 14">
            <a:extLst>
              <a:ext uri="{FF2B5EF4-FFF2-40B4-BE49-F238E27FC236}">
                <a16:creationId xmlns:a16="http://schemas.microsoft.com/office/drawing/2014/main" id="{93572C4E-DC1C-4F4D-9A1B-F1F31A6FE3B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10800000">
            <a:off x="4219074" y="2927510"/>
            <a:ext cx="1243420" cy="1460336"/>
          </a:xfrm>
          <a:prstGeom prst="rect">
            <a:avLst/>
          </a:prstGeom>
        </p:spPr>
      </p:pic>
      <p:pic>
        <p:nvPicPr>
          <p:cNvPr id="17" name="图片 16">
            <a:extLst>
              <a:ext uri="{FF2B5EF4-FFF2-40B4-BE49-F238E27FC236}">
                <a16:creationId xmlns:a16="http://schemas.microsoft.com/office/drawing/2014/main" id="{4D3EEEE1-85AB-426B-B245-A816ED09D07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79841" y="1192306"/>
            <a:ext cx="2213256" cy="1659942"/>
          </a:xfrm>
          <a:prstGeom prst="rect">
            <a:avLst/>
          </a:prstGeom>
        </p:spPr>
      </p:pic>
      <p:pic>
        <p:nvPicPr>
          <p:cNvPr id="18" name="图片 17">
            <a:extLst>
              <a:ext uri="{FF2B5EF4-FFF2-40B4-BE49-F238E27FC236}">
                <a16:creationId xmlns:a16="http://schemas.microsoft.com/office/drawing/2014/main" id="{664771BC-DA98-4198-B370-C0F79BE5EE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19073" y="4480565"/>
            <a:ext cx="2213256" cy="1659942"/>
          </a:xfrm>
          <a:prstGeom prst="rect">
            <a:avLst/>
          </a:prstGeom>
        </p:spPr>
      </p:pic>
      <p:pic>
        <p:nvPicPr>
          <p:cNvPr id="19" name="图片 18">
            <a:extLst>
              <a:ext uri="{FF2B5EF4-FFF2-40B4-BE49-F238E27FC236}">
                <a16:creationId xmlns:a16="http://schemas.microsoft.com/office/drawing/2014/main" id="{B97EBAF2-610F-424F-AE6F-555E2D597C9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50622" y="2927509"/>
            <a:ext cx="2595006" cy="1460331"/>
          </a:xfrm>
          <a:prstGeom prst="rect">
            <a:avLst/>
          </a:prstGeom>
        </p:spPr>
      </p:pic>
      <p:pic>
        <p:nvPicPr>
          <p:cNvPr id="21" name="图片 20">
            <a:extLst>
              <a:ext uri="{FF2B5EF4-FFF2-40B4-BE49-F238E27FC236}">
                <a16:creationId xmlns:a16="http://schemas.microsoft.com/office/drawing/2014/main" id="{3D89D410-9795-416E-B940-095F000CB9C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rot="10800000">
            <a:off x="8245053" y="2927509"/>
            <a:ext cx="2121124" cy="1464623"/>
          </a:xfrm>
          <a:prstGeom prst="rect">
            <a:avLst/>
          </a:prstGeom>
        </p:spPr>
      </p:pic>
    </p:spTree>
    <p:extLst>
      <p:ext uri="{BB962C8B-B14F-4D97-AF65-F5344CB8AC3E}">
        <p14:creationId xmlns:p14="http://schemas.microsoft.com/office/powerpoint/2010/main" val="426415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yNzgzYTRiZmZhZmJmODFlZWUxYjYyZTM3Zjc5N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4126</TotalTime>
  <Words>2978</Words>
  <Application>Microsoft Office PowerPoint</Application>
  <PresentationFormat>宽屏</PresentationFormat>
  <Paragraphs>420</Paragraphs>
  <Slides>54</Slides>
  <Notes>51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54</vt:i4>
      </vt:variant>
    </vt:vector>
  </HeadingPairs>
  <TitlesOfParts>
    <vt:vector size="61" baseType="lpstr">
      <vt:lpstr>宋体</vt:lpstr>
      <vt:lpstr>Wingdings</vt:lpstr>
      <vt:lpstr>微软雅黑</vt:lpstr>
      <vt:lpstr>Calibri</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Qing-Jun</cp:lastModifiedBy>
  <cp:revision>434</cp:revision>
  <dcterms:created xsi:type="dcterms:W3CDTF">2022-04-29T13:09:00Z</dcterms:created>
  <dcterms:modified xsi:type="dcterms:W3CDTF">2023-06-02T05:14:08Z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1929C36C57334A56ADC7B33E2082F1C3</vt:lpwstr>
  </property>
  <property fmtid="{D5CDD505-2E9C-101B-9397-08002B2CF9AE}" pid="3" name="KSOProductBuildVer">
    <vt:lpwstr>2052-11.1.0.11691</vt:lpwstr>
  </property>
</Properties>
</file>